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2"/>
    <p:sldId id="257" r:id="rId3"/>
    <p:sldId id="258" r:id="rId4"/>
    <p:sldId id="259" r:id="rId5"/>
    <p:sldId id="261" r:id="rId6"/>
  </p:sldIdLst>
  <p:sldSz cx="50406300" cy="262763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snapToObjects="1">
      <p:cViewPr varScale="1">
        <p:scale>
          <a:sx n="28" d="100"/>
          <a:sy n="28" d="100"/>
        </p:scale>
        <p:origin x="432"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685800"/>
            <a:ext cx="65754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366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Titolo Testo"/>
          <p:cNvSpPr txBox="1">
            <a:spLocks noGrp="1"/>
          </p:cNvSpPr>
          <p:nvPr>
            <p:ph type="title"/>
          </p:nvPr>
        </p:nvSpPr>
        <p:spPr>
          <a:xfrm>
            <a:off x="11107008" y="4413596"/>
            <a:ext cx="28192286" cy="8895624"/>
          </a:xfrm>
          <a:prstGeom prst="rect">
            <a:avLst/>
          </a:prstGeom>
        </p:spPr>
        <p:txBody>
          <a:bodyPr anchor="b"/>
          <a:lstStyle/>
          <a:p>
            <a:r>
              <a:t>Titolo Testo</a:t>
            </a:r>
          </a:p>
        </p:txBody>
      </p:sp>
      <p:sp>
        <p:nvSpPr>
          <p:cNvPr id="12" name="Corpo livello uno…"/>
          <p:cNvSpPr txBox="1">
            <a:spLocks noGrp="1"/>
          </p:cNvSpPr>
          <p:nvPr>
            <p:ph type="body" sz="quarter" idx="1"/>
          </p:nvPr>
        </p:nvSpPr>
        <p:spPr>
          <a:xfrm>
            <a:off x="11107008" y="13582930"/>
            <a:ext cx="28192286" cy="3045043"/>
          </a:xfrm>
          <a:prstGeom prst="rect">
            <a:avLst/>
          </a:prstGeom>
        </p:spPr>
        <p:txBody>
          <a:bodyPr anchor="t"/>
          <a:lstStyle>
            <a:lvl1pPr marL="0" indent="0" algn="ctr">
              <a:spcBef>
                <a:spcPts val="0"/>
              </a:spcBef>
              <a:buSzTx/>
              <a:buNone/>
              <a:defRPr sz="9800"/>
            </a:lvl1pPr>
            <a:lvl2pPr marL="0" indent="0" algn="ctr">
              <a:spcBef>
                <a:spcPts val="0"/>
              </a:spcBef>
              <a:buSzTx/>
              <a:buNone/>
              <a:defRPr sz="9800"/>
            </a:lvl2pPr>
            <a:lvl3pPr marL="0" indent="0" algn="ctr">
              <a:spcBef>
                <a:spcPts val="0"/>
              </a:spcBef>
              <a:buSzTx/>
              <a:buNone/>
              <a:defRPr sz="9800"/>
            </a:lvl3pPr>
            <a:lvl4pPr marL="0" indent="0" algn="ctr">
              <a:spcBef>
                <a:spcPts val="0"/>
              </a:spcBef>
              <a:buSzTx/>
              <a:buNone/>
              <a:defRPr sz="9800"/>
            </a:lvl4pPr>
            <a:lvl5pPr marL="0" indent="0" algn="ctr">
              <a:spcBef>
                <a:spcPts val="0"/>
              </a:spcBef>
              <a:buSzTx/>
              <a:buNone/>
              <a:defRPr sz="9800"/>
            </a:lvl5pPr>
          </a:lstStyle>
          <a:p>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93" name="Corpo livello uno…"/>
          <p:cNvSpPr txBox="1">
            <a:spLocks noGrp="1"/>
          </p:cNvSpPr>
          <p:nvPr>
            <p:ph type="body" sz="quarter" idx="1"/>
          </p:nvPr>
        </p:nvSpPr>
        <p:spPr>
          <a:xfrm>
            <a:off x="11107008" y="17141180"/>
            <a:ext cx="28192286" cy="1231903"/>
          </a:xfrm>
          <a:prstGeom prst="rect">
            <a:avLst/>
          </a:prstGeom>
        </p:spPr>
        <p:txBody>
          <a:bodyPr anchor="t"/>
          <a:lstStyle>
            <a:lvl1pPr marL="0" indent="0" algn="ctr">
              <a:spcBef>
                <a:spcPts val="0"/>
              </a:spcBef>
              <a:buSzTx/>
              <a:buNone/>
              <a:defRPr sz="6400" i="1"/>
            </a:lvl1pPr>
            <a:lvl2pPr marL="1333499" indent="-888999" algn="ctr">
              <a:spcBef>
                <a:spcPts val="0"/>
              </a:spcBef>
              <a:defRPr sz="6400" i="1"/>
            </a:lvl2pPr>
            <a:lvl3pPr marL="1777999" indent="-888999" algn="ctr">
              <a:spcBef>
                <a:spcPts val="0"/>
              </a:spcBef>
              <a:defRPr sz="6400" i="1"/>
            </a:lvl3pPr>
            <a:lvl4pPr marL="2222499" indent="-888999" algn="ctr">
              <a:spcBef>
                <a:spcPts val="0"/>
              </a:spcBef>
              <a:defRPr sz="6400" i="1"/>
            </a:lvl4pPr>
            <a:lvl5pPr marL="2666999" indent="-888999" algn="ctr">
              <a:spcBef>
                <a:spcPts val="0"/>
              </a:spcBef>
              <a:defRPr sz="6400" i="1"/>
            </a:lvl5pPr>
          </a:lstStyle>
          <a:p>
            <a:r>
              <a:t>Corpo livello uno</a:t>
            </a:r>
          </a:p>
          <a:p>
            <a:pPr lvl="1"/>
            <a:r>
              <a:t>Corpo livello due</a:t>
            </a:r>
          </a:p>
          <a:p>
            <a:pPr lvl="2"/>
            <a:r>
              <a:t>Corpo livello tre</a:t>
            </a:r>
          </a:p>
          <a:p>
            <a:pPr lvl="3"/>
            <a:r>
              <a:t>Corpo livello quattro</a:t>
            </a:r>
          </a:p>
          <a:p>
            <a:pPr lvl="4"/>
            <a:r>
              <a:t>Corpo livello cinque</a:t>
            </a:r>
          </a:p>
        </p:txBody>
      </p:sp>
      <p:sp>
        <p:nvSpPr>
          <p:cNvPr id="94" name="“Inserisci qui una citazione”."/>
          <p:cNvSpPr txBox="1">
            <a:spLocks noGrp="1"/>
          </p:cNvSpPr>
          <p:nvPr>
            <p:ph type="body" sz="quarter" idx="13"/>
          </p:nvPr>
        </p:nvSpPr>
        <p:spPr>
          <a:xfrm>
            <a:off x="11107008" y="11491886"/>
            <a:ext cx="28192283" cy="1650259"/>
          </a:xfrm>
          <a:prstGeom prst="rect">
            <a:avLst/>
          </a:prstGeom>
        </p:spPr>
        <p:txBody>
          <a:bodyPr/>
          <a:lstStyle/>
          <a:p>
            <a:endParaRPr/>
          </a:p>
        </p:txBody>
      </p:sp>
      <p:sp>
        <p:nvSpPr>
          <p:cNvPr id="95"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magine"/>
          <p:cNvSpPr>
            <a:spLocks noGrp="1"/>
          </p:cNvSpPr>
          <p:nvPr>
            <p:ph type="pic" idx="13"/>
          </p:nvPr>
        </p:nvSpPr>
        <p:spPr>
          <a:xfrm>
            <a:off x="7685616" y="-3"/>
            <a:ext cx="35035068" cy="26276308"/>
          </a:xfrm>
          <a:prstGeom prst="rect">
            <a:avLst/>
          </a:prstGeom>
        </p:spPr>
        <p:txBody>
          <a:bodyPr lIns="91439" tIns="45719" rIns="91439" bIns="45719" anchor="t">
            <a:noAutofit/>
          </a:bodyPr>
          <a:lstStyle/>
          <a:p>
            <a:endParaRPr/>
          </a:p>
        </p:txBody>
      </p:sp>
      <p:sp>
        <p:nvSpPr>
          <p:cNvPr id="10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0"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0" name="Immagine"/>
          <p:cNvSpPr>
            <a:spLocks noGrp="1"/>
          </p:cNvSpPr>
          <p:nvPr>
            <p:ph type="pic" sz="half" idx="13"/>
          </p:nvPr>
        </p:nvSpPr>
        <p:spPr>
          <a:xfrm>
            <a:off x="12064999" y="1813336"/>
            <a:ext cx="26276304" cy="15909483"/>
          </a:xfrm>
          <a:prstGeom prst="rect">
            <a:avLst/>
          </a:prstGeom>
        </p:spPr>
        <p:txBody>
          <a:bodyPr lIns="91439" tIns="45719" rIns="91439" bIns="45719" anchor="t">
            <a:noAutofit/>
          </a:bodyPr>
          <a:lstStyle/>
          <a:p>
            <a:endParaRPr/>
          </a:p>
        </p:txBody>
      </p:sp>
      <p:sp>
        <p:nvSpPr>
          <p:cNvPr id="21" name="Titolo Testo"/>
          <p:cNvSpPr txBox="1">
            <a:spLocks noGrp="1"/>
          </p:cNvSpPr>
          <p:nvPr>
            <p:ph type="title"/>
          </p:nvPr>
        </p:nvSpPr>
        <p:spPr>
          <a:xfrm>
            <a:off x="11107008" y="18099169"/>
            <a:ext cx="28192286" cy="3831963"/>
          </a:xfrm>
          <a:prstGeom prst="rect">
            <a:avLst/>
          </a:prstGeom>
        </p:spPr>
        <p:txBody>
          <a:bodyPr anchor="b"/>
          <a:lstStyle/>
          <a:p>
            <a:r>
              <a:t>Titolo Testo</a:t>
            </a:r>
          </a:p>
        </p:txBody>
      </p:sp>
      <p:sp>
        <p:nvSpPr>
          <p:cNvPr id="22" name="Corpo livello uno…"/>
          <p:cNvSpPr txBox="1">
            <a:spLocks noGrp="1"/>
          </p:cNvSpPr>
          <p:nvPr>
            <p:ph type="body" sz="quarter" idx="1"/>
          </p:nvPr>
        </p:nvSpPr>
        <p:spPr>
          <a:xfrm>
            <a:off x="11107008" y="21965344"/>
            <a:ext cx="28192286" cy="3045043"/>
          </a:xfrm>
          <a:prstGeom prst="rect">
            <a:avLst/>
          </a:prstGeom>
        </p:spPr>
        <p:txBody>
          <a:bodyPr anchor="t"/>
          <a:lstStyle>
            <a:lvl1pPr marL="0" indent="0" algn="ctr">
              <a:spcBef>
                <a:spcPts val="0"/>
              </a:spcBef>
              <a:buSzTx/>
              <a:buNone/>
              <a:defRPr sz="9800"/>
            </a:lvl1pPr>
            <a:lvl2pPr marL="0" indent="0" algn="ctr">
              <a:spcBef>
                <a:spcPts val="0"/>
              </a:spcBef>
              <a:buSzTx/>
              <a:buNone/>
              <a:defRPr sz="9800"/>
            </a:lvl2pPr>
            <a:lvl3pPr marL="0" indent="0" algn="ctr">
              <a:spcBef>
                <a:spcPts val="0"/>
              </a:spcBef>
              <a:buSzTx/>
              <a:buNone/>
              <a:defRPr sz="9800"/>
            </a:lvl3pPr>
            <a:lvl4pPr marL="0" indent="0" algn="ctr">
              <a:spcBef>
                <a:spcPts val="0"/>
              </a:spcBef>
              <a:buSzTx/>
              <a:buNone/>
              <a:defRPr sz="9800"/>
            </a:lvl4pPr>
            <a:lvl5pPr marL="0" indent="0" algn="ctr">
              <a:spcBef>
                <a:spcPts val="0"/>
              </a:spcBef>
              <a:buSzTx/>
              <a:buNone/>
              <a:defRPr sz="9800"/>
            </a:lvl5pPr>
          </a:lstStyle>
          <a:p>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0" name="Titolo Testo"/>
          <p:cNvSpPr txBox="1">
            <a:spLocks noGrp="1"/>
          </p:cNvSpPr>
          <p:nvPr>
            <p:ph type="title"/>
          </p:nvPr>
        </p:nvSpPr>
        <p:spPr>
          <a:xfrm>
            <a:off x="11107008" y="8690336"/>
            <a:ext cx="28192286" cy="8895627"/>
          </a:xfrm>
          <a:prstGeom prst="rect">
            <a:avLst/>
          </a:prstGeom>
        </p:spPr>
        <p:txBody>
          <a:bodyPr/>
          <a:lstStyle/>
          <a:p>
            <a:r>
              <a:t>Titolo Testo</a:t>
            </a:r>
          </a:p>
        </p:txBody>
      </p:sp>
      <p:sp>
        <p:nvSpPr>
          <p:cNvPr id="3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38" name="Immagine"/>
          <p:cNvSpPr>
            <a:spLocks noGrp="1"/>
          </p:cNvSpPr>
          <p:nvPr>
            <p:ph type="pic" sz="half" idx="13"/>
          </p:nvPr>
        </p:nvSpPr>
        <p:spPr>
          <a:xfrm>
            <a:off x="25784784" y="1710694"/>
            <a:ext cx="14369855" cy="22136419"/>
          </a:xfrm>
          <a:prstGeom prst="rect">
            <a:avLst/>
          </a:prstGeom>
        </p:spPr>
        <p:txBody>
          <a:bodyPr lIns="91439" tIns="45719" rIns="91439" bIns="45719" anchor="t">
            <a:noAutofit/>
          </a:bodyPr>
          <a:lstStyle/>
          <a:p>
            <a:endParaRPr/>
          </a:p>
        </p:txBody>
      </p:sp>
      <p:sp>
        <p:nvSpPr>
          <p:cNvPr id="39" name="Titolo Testo"/>
          <p:cNvSpPr txBox="1">
            <a:spLocks noGrp="1"/>
          </p:cNvSpPr>
          <p:nvPr>
            <p:ph type="title"/>
          </p:nvPr>
        </p:nvSpPr>
        <p:spPr>
          <a:xfrm>
            <a:off x="10251661" y="1710694"/>
            <a:ext cx="14369855" cy="10743180"/>
          </a:xfrm>
          <a:prstGeom prst="rect">
            <a:avLst/>
          </a:prstGeom>
        </p:spPr>
        <p:txBody>
          <a:bodyPr anchor="b"/>
          <a:lstStyle>
            <a:lvl1pPr>
              <a:defRPr sz="16000"/>
            </a:lvl1pPr>
          </a:lstStyle>
          <a:p>
            <a:r>
              <a:t>Titolo Testo</a:t>
            </a:r>
          </a:p>
        </p:txBody>
      </p:sp>
      <p:sp>
        <p:nvSpPr>
          <p:cNvPr id="40" name="Corpo livello uno…"/>
          <p:cNvSpPr txBox="1">
            <a:spLocks noGrp="1"/>
          </p:cNvSpPr>
          <p:nvPr>
            <p:ph type="body" sz="quarter" idx="1"/>
          </p:nvPr>
        </p:nvSpPr>
        <p:spPr>
          <a:xfrm>
            <a:off x="10251661" y="12727582"/>
            <a:ext cx="14369855" cy="11085316"/>
          </a:xfrm>
          <a:prstGeom prst="rect">
            <a:avLst/>
          </a:prstGeom>
        </p:spPr>
        <p:txBody>
          <a:bodyPr anchor="t"/>
          <a:lstStyle>
            <a:lvl1pPr marL="0" indent="0" algn="ctr">
              <a:spcBef>
                <a:spcPts val="0"/>
              </a:spcBef>
              <a:buSzTx/>
              <a:buNone/>
              <a:defRPr sz="9800"/>
            </a:lvl1pPr>
            <a:lvl2pPr marL="0" indent="0" algn="ctr">
              <a:spcBef>
                <a:spcPts val="0"/>
              </a:spcBef>
              <a:buSzTx/>
              <a:buNone/>
              <a:defRPr sz="9800"/>
            </a:lvl2pPr>
            <a:lvl3pPr marL="0" indent="0" algn="ctr">
              <a:spcBef>
                <a:spcPts val="0"/>
              </a:spcBef>
              <a:buSzTx/>
              <a:buNone/>
              <a:defRPr sz="9800"/>
            </a:lvl3pPr>
            <a:lvl4pPr marL="0" indent="0" algn="ctr">
              <a:spcBef>
                <a:spcPts val="0"/>
              </a:spcBef>
              <a:buSzTx/>
              <a:buNone/>
              <a:defRPr sz="9800"/>
            </a:lvl4pPr>
            <a:lvl5pPr marL="0" indent="0" algn="ctr">
              <a:spcBef>
                <a:spcPts val="0"/>
              </a:spcBef>
              <a:buSzTx/>
              <a:buNone/>
              <a:defRPr sz="9800"/>
            </a:lvl5pPr>
          </a:lstStyle>
          <a:p>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48" name="Titolo Testo"/>
          <p:cNvSpPr txBox="1">
            <a:spLocks noGrp="1"/>
          </p:cNvSpPr>
          <p:nvPr>
            <p:ph type="title"/>
          </p:nvPr>
        </p:nvSpPr>
        <p:spPr>
          <a:prstGeom prst="rect">
            <a:avLst/>
          </a:prstGeom>
        </p:spPr>
        <p:txBody>
          <a:bodyPr/>
          <a:lstStyle/>
          <a:p>
            <a:r>
              <a:t>Titolo Testo</a:t>
            </a:r>
          </a:p>
        </p:txBody>
      </p:sp>
      <p:sp>
        <p:nvSpPr>
          <p:cNvPr id="49"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56" name="Titolo Testo"/>
          <p:cNvSpPr txBox="1">
            <a:spLocks noGrp="1"/>
          </p:cNvSpPr>
          <p:nvPr>
            <p:ph type="title"/>
          </p:nvPr>
        </p:nvSpPr>
        <p:spPr>
          <a:prstGeom prst="rect">
            <a:avLst/>
          </a:prstGeom>
        </p:spPr>
        <p:txBody>
          <a:bodyPr/>
          <a:lstStyle/>
          <a:p>
            <a:r>
              <a:t>Titolo Testo</a:t>
            </a:r>
          </a:p>
        </p:txBody>
      </p:sp>
      <p:sp>
        <p:nvSpPr>
          <p:cNvPr id="57" name="Corpo livello uno…"/>
          <p:cNvSpPr txBox="1">
            <a:spLocks noGrp="1"/>
          </p:cNvSpPr>
          <p:nvPr>
            <p:ph type="body" sz="half" idx="1"/>
          </p:nvPr>
        </p:nvSpPr>
        <p:spPr>
          <a:xfrm>
            <a:off x="10251661" y="6979642"/>
            <a:ext cx="29902978" cy="16935897"/>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5" name="Immagine"/>
          <p:cNvSpPr>
            <a:spLocks noGrp="1"/>
          </p:cNvSpPr>
          <p:nvPr>
            <p:ph type="pic" sz="quarter" idx="13"/>
          </p:nvPr>
        </p:nvSpPr>
        <p:spPr>
          <a:xfrm>
            <a:off x="25784784" y="6979642"/>
            <a:ext cx="14369855" cy="16935897"/>
          </a:xfrm>
          <a:prstGeom prst="rect">
            <a:avLst/>
          </a:prstGeom>
        </p:spPr>
        <p:txBody>
          <a:bodyPr lIns="91439" tIns="45719" rIns="91439" bIns="45719" anchor="t">
            <a:noAutofit/>
          </a:bodyPr>
          <a:lstStyle/>
          <a:p>
            <a:endParaRPr/>
          </a:p>
        </p:txBody>
      </p:sp>
      <p:sp>
        <p:nvSpPr>
          <p:cNvPr id="66" name="Titolo Testo"/>
          <p:cNvSpPr txBox="1">
            <a:spLocks noGrp="1"/>
          </p:cNvSpPr>
          <p:nvPr>
            <p:ph type="title"/>
          </p:nvPr>
        </p:nvSpPr>
        <p:spPr>
          <a:prstGeom prst="rect">
            <a:avLst/>
          </a:prstGeom>
        </p:spPr>
        <p:txBody>
          <a:bodyPr/>
          <a:lstStyle/>
          <a:p>
            <a:r>
              <a:t>Titolo Testo</a:t>
            </a:r>
          </a:p>
        </p:txBody>
      </p:sp>
      <p:sp>
        <p:nvSpPr>
          <p:cNvPr id="67" name="Corpo livello uno…"/>
          <p:cNvSpPr txBox="1">
            <a:spLocks noGrp="1"/>
          </p:cNvSpPr>
          <p:nvPr>
            <p:ph type="body" sz="quarter" idx="1"/>
          </p:nvPr>
        </p:nvSpPr>
        <p:spPr>
          <a:xfrm>
            <a:off x="10251661" y="6979642"/>
            <a:ext cx="14369855" cy="16935897"/>
          </a:xfrm>
          <a:prstGeom prst="rect">
            <a:avLst/>
          </a:prstGeom>
        </p:spPr>
        <p:txBody>
          <a:bodyPr/>
          <a:lstStyle>
            <a:lvl1pPr marL="906234" indent="-906234">
              <a:spcBef>
                <a:spcPts val="8600"/>
              </a:spcBef>
              <a:defRPr sz="7400"/>
            </a:lvl1pPr>
            <a:lvl2pPr marL="1249134" indent="-906234">
              <a:spcBef>
                <a:spcPts val="8600"/>
              </a:spcBef>
              <a:defRPr sz="7400"/>
            </a:lvl2pPr>
            <a:lvl3pPr marL="1592034" indent="-906234">
              <a:spcBef>
                <a:spcPts val="8600"/>
              </a:spcBef>
              <a:defRPr sz="7400"/>
            </a:lvl3pPr>
            <a:lvl4pPr marL="1934934" indent="-906234">
              <a:spcBef>
                <a:spcPts val="8600"/>
              </a:spcBef>
              <a:defRPr sz="7400"/>
            </a:lvl4pPr>
            <a:lvl5pPr marL="2277834" indent="-906234">
              <a:spcBef>
                <a:spcPts val="8600"/>
              </a:spcBef>
              <a:defRPr sz="7400"/>
            </a:lvl5pPr>
          </a:lstStyle>
          <a:p>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a:spLocks noGrp="1"/>
          </p:cNvSpPr>
          <p:nvPr>
            <p:ph type="sldNum" sz="quarter" idx="2"/>
          </p:nvPr>
        </p:nvSpPr>
        <p:spPr>
          <a:xfrm>
            <a:off x="24754252" y="25044598"/>
            <a:ext cx="879549" cy="908709"/>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75" name="Corpo livello uno…"/>
          <p:cNvSpPr txBox="1">
            <a:spLocks noGrp="1"/>
          </p:cNvSpPr>
          <p:nvPr>
            <p:ph type="body" idx="1"/>
          </p:nvPr>
        </p:nvSpPr>
        <p:spPr>
          <a:xfrm>
            <a:off x="10251661" y="3421391"/>
            <a:ext cx="29902978" cy="19433518"/>
          </a:xfrm>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7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83" name="Immagine"/>
          <p:cNvSpPr>
            <a:spLocks noGrp="1"/>
          </p:cNvSpPr>
          <p:nvPr>
            <p:ph type="pic" sz="quarter" idx="13"/>
          </p:nvPr>
        </p:nvSpPr>
        <p:spPr>
          <a:xfrm>
            <a:off x="25784784" y="13719784"/>
            <a:ext cx="14369855" cy="10161543"/>
          </a:xfrm>
          <a:prstGeom prst="rect">
            <a:avLst/>
          </a:prstGeom>
        </p:spPr>
        <p:txBody>
          <a:bodyPr lIns="91439" tIns="45719" rIns="91439" bIns="45719" anchor="t">
            <a:noAutofit/>
          </a:bodyPr>
          <a:lstStyle/>
          <a:p>
            <a:endParaRPr/>
          </a:p>
        </p:txBody>
      </p:sp>
      <p:sp>
        <p:nvSpPr>
          <p:cNvPr id="84" name="Immagine"/>
          <p:cNvSpPr>
            <a:spLocks noGrp="1"/>
          </p:cNvSpPr>
          <p:nvPr>
            <p:ph type="pic" sz="quarter" idx="14"/>
          </p:nvPr>
        </p:nvSpPr>
        <p:spPr>
          <a:xfrm>
            <a:off x="25784784" y="2394972"/>
            <a:ext cx="14369855" cy="10161543"/>
          </a:xfrm>
          <a:prstGeom prst="rect">
            <a:avLst/>
          </a:prstGeom>
        </p:spPr>
        <p:txBody>
          <a:bodyPr lIns="91439" tIns="45719" rIns="91439" bIns="45719" anchor="t">
            <a:noAutofit/>
          </a:bodyPr>
          <a:lstStyle/>
          <a:p>
            <a:endParaRPr/>
          </a:p>
        </p:txBody>
      </p:sp>
      <p:sp>
        <p:nvSpPr>
          <p:cNvPr id="85" name="Immagine"/>
          <p:cNvSpPr>
            <a:spLocks noGrp="1"/>
          </p:cNvSpPr>
          <p:nvPr>
            <p:ph type="pic" sz="half" idx="15"/>
          </p:nvPr>
        </p:nvSpPr>
        <p:spPr>
          <a:xfrm>
            <a:off x="10251661" y="2394972"/>
            <a:ext cx="14369855" cy="21486355"/>
          </a:xfrm>
          <a:prstGeom prst="rect">
            <a:avLst/>
          </a:prstGeom>
        </p:spPr>
        <p:txBody>
          <a:bodyPr lIns="91439" tIns="45719" rIns="91439" bIns="45719" anchor="t">
            <a:noAutofit/>
          </a:bodyPr>
          <a:lstStyle/>
          <a:p>
            <a:endParaRPr/>
          </a:p>
        </p:txBody>
      </p:sp>
      <p:sp>
        <p:nvSpPr>
          <p:cNvPr id="86" name="Numero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8F00"/>
            </a:gs>
            <a:gs pos="36731">
              <a:srgbClr val="6BB26B"/>
            </a:gs>
            <a:gs pos="100000">
              <a:srgbClr val="D6D6D6"/>
            </a:gs>
          </a:gsLst>
          <a:lin ang="5400000" scaled="0"/>
          <a:tileRect/>
        </a:gra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10251661" y="684276"/>
            <a:ext cx="29902978" cy="581637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normAutofit/>
          </a:bodyPr>
          <a:lstStyle/>
          <a:p>
            <a:r>
              <a:t>Titolo Testo</a:t>
            </a:r>
          </a:p>
        </p:txBody>
      </p:sp>
      <p:sp>
        <p:nvSpPr>
          <p:cNvPr id="3" name="Corpo livello uno…"/>
          <p:cNvSpPr txBox="1">
            <a:spLocks noGrp="1"/>
          </p:cNvSpPr>
          <p:nvPr>
            <p:ph type="body" idx="1"/>
          </p:nvPr>
        </p:nvSpPr>
        <p:spPr>
          <a:xfrm>
            <a:off x="28134766" y="7590931"/>
            <a:ext cx="19742469" cy="18685370"/>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24754252" y="25044598"/>
            <a:ext cx="879549" cy="905937"/>
          </a:xfrm>
          <a:prstGeom prst="rect">
            <a:avLst/>
          </a:prstGeom>
          <a:ln w="12700">
            <a:miter lim="400000"/>
          </a:ln>
        </p:spPr>
        <p:txBody>
          <a:bodyPr wrap="none" lIns="136854" tIns="136854" rIns="136854" bIns="136854">
            <a:spAutoFit/>
          </a:bodyPr>
          <a:lstStyle>
            <a:lvl1pPr>
              <a:defRPr sz="42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1573839" rtl="0" latinLnBrk="0">
        <a:lnSpc>
          <a:spcPct val="100000"/>
        </a:lnSpc>
        <a:spcBef>
          <a:spcPts val="0"/>
        </a:spcBef>
        <a:spcAft>
          <a:spcPts val="0"/>
        </a:spcAft>
        <a:buClrTx/>
        <a:buSzTx/>
        <a:buFontTx/>
        <a:buNone/>
        <a:tabLst/>
        <a:defRPr sz="214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1194592"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1pPr>
      <a:lvl2pPr marL="1639092"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2pPr>
      <a:lvl3pPr marL="2083592"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3pPr>
      <a:lvl4pPr marL="2528092"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4pPr>
      <a:lvl5pPr marL="2972592"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5pPr>
      <a:lvl6pPr marL="3417091"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6pPr>
      <a:lvl7pPr marL="3861591"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7pPr>
      <a:lvl8pPr marL="4306091" marR="0" indent="-1194592"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8pPr>
      <a:lvl9pPr marL="4750591" marR="0" indent="-1194591" algn="l" defTabSz="1573839" rtl="0" latinLnBrk="0">
        <a:lnSpc>
          <a:spcPct val="100000"/>
        </a:lnSpc>
        <a:spcBef>
          <a:spcPts val="11300"/>
        </a:spcBef>
        <a:spcAft>
          <a:spcPts val="0"/>
        </a:spcAft>
        <a:buClrTx/>
        <a:buSzPct val="145000"/>
        <a:buFontTx/>
        <a:buChar char="•"/>
        <a:tabLst/>
        <a:defRPr sz="8600" b="0" i="0" u="none" strike="noStrike" cap="none" spc="0" baseline="0">
          <a:ln>
            <a:noFill/>
          </a:ln>
          <a:solidFill>
            <a:srgbClr val="000000"/>
          </a:solidFill>
          <a:uFillTx/>
          <a:latin typeface="+mj-lt"/>
          <a:ea typeface="+mj-ea"/>
          <a:cs typeface="+mj-cs"/>
          <a:sym typeface="Helvetica Neue"/>
        </a:defRPr>
      </a:lvl9pPr>
    </p:bodyStyle>
    <p:otherStyle>
      <a:lvl1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1pPr>
      <a:lvl2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2pPr>
      <a:lvl3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3pPr>
      <a:lvl4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4pPr>
      <a:lvl5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5pPr>
      <a:lvl6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6pPr>
      <a:lvl7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7pPr>
      <a:lvl8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8pPr>
      <a:lvl9pPr marL="0" marR="0" indent="0" algn="ctr" defTabSz="1573839" rtl="0" latinLnBrk="0">
        <a:lnSpc>
          <a:spcPct val="100000"/>
        </a:lnSpc>
        <a:spcBef>
          <a:spcPts val="0"/>
        </a:spcBef>
        <a:spcAft>
          <a:spcPts val="0"/>
        </a:spcAft>
        <a:buClrTx/>
        <a:buSzTx/>
        <a:buFontTx/>
        <a:buNone/>
        <a:tabLst/>
        <a:defRPr sz="4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1.png"/><Relationship Id="rId4" Type="http://schemas.openxmlformats.org/officeDocument/2006/relationships/image" Target="../media/image29.jpeg"/><Relationship Id="rId9"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reliminary Clinical Experience of Implants with Multiple Condensing Thread Design in Poor Bone Qualities and Immediate Loading."/>
          <p:cNvSpPr txBox="1"/>
          <p:nvPr/>
        </p:nvSpPr>
        <p:spPr>
          <a:xfrm>
            <a:off x="1893425" y="591638"/>
            <a:ext cx="43530584" cy="2923259"/>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defTabSz="457200">
              <a:defRPr sz="8600" b="1"/>
            </a:lvl1pPr>
          </a:lstStyle>
          <a:p>
            <a:r>
              <a:rPr dirty="0">
                <a:solidFill>
                  <a:schemeClr val="bg1"/>
                </a:solidFill>
                <a:latin typeface="Arial" panose="020B0604020202020204" pitchFamily="34" charset="0"/>
                <a:cs typeface="Arial" panose="020B0604020202020204" pitchFamily="34" charset="0"/>
              </a:rPr>
              <a:t>Preliminary Clinical Experience of Implants with Multiple Condensing Thread Design in Poor Bone Qualities and Immediate Loading</a:t>
            </a:r>
          </a:p>
        </p:txBody>
      </p:sp>
      <p:pic>
        <p:nvPicPr>
          <p:cNvPr id="120" name="Immagine 9" descr="Immagine 9"/>
          <p:cNvPicPr>
            <a:picLocks noChangeAspect="1"/>
          </p:cNvPicPr>
          <p:nvPr/>
        </p:nvPicPr>
        <p:blipFill>
          <a:blip r:embed="rId3">
            <a:extLst/>
          </a:blip>
          <a:stretch>
            <a:fillRect/>
          </a:stretch>
        </p:blipFill>
        <p:spPr>
          <a:xfrm>
            <a:off x="44126794" y="576610"/>
            <a:ext cx="5885657" cy="3867718"/>
          </a:xfrm>
          <a:prstGeom prst="rect">
            <a:avLst/>
          </a:prstGeom>
          <a:ln w="63500">
            <a:solidFill>
              <a:srgbClr val="000000"/>
            </a:solidFill>
            <a:miter lim="400000"/>
          </a:ln>
        </p:spPr>
      </p:pic>
      <p:sp>
        <p:nvSpPr>
          <p:cNvPr id="121" name="Peron Cristian DDS*, Georgios Romanos DDS, PhD, Prof. Dr. med.dent.§…"/>
          <p:cNvSpPr txBox="1"/>
          <p:nvPr/>
        </p:nvSpPr>
        <p:spPr>
          <a:xfrm>
            <a:off x="6506803" y="3940423"/>
            <a:ext cx="35915946" cy="2861704"/>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p>
            <a:pPr defTabSz="2191022">
              <a:defRPr sz="6000" b="1">
                <a:latin typeface="Arial"/>
                <a:ea typeface="Arial"/>
                <a:cs typeface="Arial"/>
                <a:sym typeface="Arial"/>
              </a:defRPr>
            </a:pPr>
            <a:r>
              <a:rPr dirty="0">
                <a:solidFill>
                  <a:schemeClr val="bg1"/>
                </a:solidFill>
                <a:latin typeface="Arial" panose="020B0604020202020204" pitchFamily="34" charset="0"/>
                <a:cs typeface="Arial" panose="020B0604020202020204" pitchFamily="34" charset="0"/>
              </a:rPr>
              <a:t>Peron Cristian</a:t>
            </a:r>
            <a:r>
              <a:rPr lang="en-US" dirty="0">
                <a:solidFill>
                  <a:schemeClr val="bg1"/>
                </a:solidFill>
                <a:latin typeface="Arial" panose="020B0604020202020204" pitchFamily="34" charset="0"/>
                <a:cs typeface="Arial" panose="020B0604020202020204" pitchFamily="34" charset="0"/>
              </a:rPr>
              <a:t>,</a:t>
            </a:r>
            <a:r>
              <a:rPr dirty="0">
                <a:solidFill>
                  <a:schemeClr val="bg1"/>
                </a:solidFill>
                <a:latin typeface="Arial" panose="020B0604020202020204" pitchFamily="34" charset="0"/>
                <a:cs typeface="Arial" panose="020B0604020202020204" pitchFamily="34" charset="0"/>
              </a:rPr>
              <a:t> DDS*, Georgios </a:t>
            </a:r>
            <a:r>
              <a:rPr dirty="0" err="1">
                <a:solidFill>
                  <a:schemeClr val="bg1"/>
                </a:solidFill>
                <a:latin typeface="Arial" panose="020B0604020202020204" pitchFamily="34" charset="0"/>
                <a:cs typeface="Arial" panose="020B0604020202020204" pitchFamily="34" charset="0"/>
              </a:rPr>
              <a:t>Romanos</a:t>
            </a:r>
            <a:r>
              <a:rPr lang="en-US" dirty="0">
                <a:solidFill>
                  <a:schemeClr val="bg1"/>
                </a:solidFill>
                <a:latin typeface="Arial" panose="020B0604020202020204" pitchFamily="34" charset="0"/>
                <a:cs typeface="Arial" panose="020B0604020202020204" pitchFamily="34" charset="0"/>
              </a:rPr>
              <a:t>,</a:t>
            </a:r>
            <a:r>
              <a:rPr dirty="0">
                <a:solidFill>
                  <a:schemeClr val="bg1"/>
                </a:solidFill>
                <a:latin typeface="Arial" panose="020B0604020202020204" pitchFamily="34" charset="0"/>
                <a:cs typeface="Arial" panose="020B0604020202020204" pitchFamily="34" charset="0"/>
              </a:rPr>
              <a:t> DDS, PhD, Prof </a:t>
            </a:r>
            <a:r>
              <a:rPr dirty="0" err="1">
                <a:solidFill>
                  <a:schemeClr val="bg1"/>
                </a:solidFill>
                <a:latin typeface="Arial" panose="020B0604020202020204" pitchFamily="34" charset="0"/>
                <a:cs typeface="Arial" panose="020B0604020202020204" pitchFamily="34" charset="0"/>
              </a:rPr>
              <a:t>Dr</a:t>
            </a:r>
            <a:r>
              <a:rPr dirty="0">
                <a:solidFill>
                  <a:schemeClr val="bg1"/>
                </a:solidFill>
                <a:latin typeface="Arial" panose="020B0604020202020204" pitchFamily="34" charset="0"/>
                <a:cs typeface="Arial" panose="020B0604020202020204" pitchFamily="34" charset="0"/>
              </a:rPr>
              <a:t> med</a:t>
            </a:r>
            <a:r>
              <a:rPr lang="en-US" dirty="0">
                <a:solidFill>
                  <a:schemeClr val="bg1"/>
                </a:solidFill>
                <a:latin typeface="Arial" panose="020B0604020202020204" pitchFamily="34" charset="0"/>
                <a:cs typeface="Arial" panose="020B0604020202020204" pitchFamily="34" charset="0"/>
              </a:rPr>
              <a:t> </a:t>
            </a:r>
            <a:r>
              <a:rPr dirty="0">
                <a:solidFill>
                  <a:schemeClr val="bg1"/>
                </a:solidFill>
                <a:latin typeface="Arial" panose="020B0604020202020204" pitchFamily="34" charset="0"/>
                <a:cs typeface="Arial" panose="020B0604020202020204" pitchFamily="34" charset="0"/>
              </a:rPr>
              <a:t>dent</a:t>
            </a:r>
            <a:r>
              <a:rPr baseline="30000" dirty="0">
                <a:solidFill>
                  <a:schemeClr val="bg1"/>
                </a:solidFill>
                <a:latin typeface="Arial" panose="020B0604020202020204" pitchFamily="34" charset="0"/>
                <a:cs typeface="Arial" panose="020B0604020202020204" pitchFamily="34" charset="0"/>
              </a:rPr>
              <a:t>§</a:t>
            </a:r>
          </a:p>
          <a:p>
            <a:pPr algn="l" defTabSz="2191022">
              <a:defRPr sz="6000">
                <a:latin typeface="Arial"/>
                <a:ea typeface="Arial"/>
                <a:cs typeface="Arial"/>
                <a:sym typeface="Arial"/>
              </a:defRPr>
            </a:pPr>
            <a:r>
              <a:rPr baseline="30000" dirty="0">
                <a:latin typeface="Arial" panose="020B0604020202020204" pitchFamily="34" charset="0"/>
                <a:cs typeface="Arial" panose="020B0604020202020204" pitchFamily="34" charset="0"/>
              </a:rPr>
              <a:t>*</a:t>
            </a:r>
            <a:r>
              <a:rPr sz="4800" dirty="0">
                <a:latin typeface="Arial" panose="020B0604020202020204" pitchFamily="34" charset="0"/>
                <a:cs typeface="Arial" panose="020B0604020202020204" pitchFamily="34" charset="0"/>
              </a:rPr>
              <a:t>Private Practice, Turin</a:t>
            </a:r>
            <a:r>
              <a:rPr lang="en-US" sz="480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Italy, </a:t>
            </a:r>
            <a:r>
              <a:rPr sz="4800" baseline="30000" dirty="0">
                <a:latin typeface="Arial" panose="020B0604020202020204" pitchFamily="34" charset="0"/>
                <a:cs typeface="Arial" panose="020B0604020202020204" pitchFamily="34" charset="0"/>
              </a:rPr>
              <a:t>§</a:t>
            </a:r>
            <a:r>
              <a:rPr sz="4800" dirty="0">
                <a:latin typeface="Arial" panose="020B0604020202020204" pitchFamily="34" charset="0"/>
                <a:ea typeface="Calibri"/>
                <a:cs typeface="Arial" panose="020B0604020202020204" pitchFamily="34" charset="0"/>
                <a:sym typeface="Calibri"/>
              </a:rPr>
              <a:t>Department of Periodontology, Stony Brook University, School of Dental Medicine, Stony Brook, NY </a:t>
            </a:r>
            <a:endParaRPr sz="4800" dirty="0">
              <a:latin typeface="Arial" panose="020B0604020202020204" pitchFamily="34" charset="0"/>
              <a:cs typeface="Arial" panose="020B0604020202020204" pitchFamily="34" charset="0"/>
            </a:endParaRPr>
          </a:p>
          <a:p>
            <a:pPr algn="l" defTabSz="2191022">
              <a:defRPr sz="6000">
                <a:latin typeface="Calibri"/>
                <a:ea typeface="Calibri"/>
                <a:cs typeface="Calibri"/>
                <a:sym typeface="Calibri"/>
              </a:defRPr>
            </a:pPr>
            <a:r>
              <a:rPr dirty="0">
                <a:latin typeface="Arial" panose="020B0604020202020204" pitchFamily="34" charset="0"/>
                <a:cs typeface="Arial" panose="020B0604020202020204" pitchFamily="34" charset="0"/>
              </a:rPr>
              <a:t> </a:t>
            </a:r>
          </a:p>
        </p:txBody>
      </p:sp>
      <p:sp>
        <p:nvSpPr>
          <p:cNvPr id="122" name="Introduction: Modern implantology has evolved rapidly and continuously. The implant rehabilitation protocols have been redefined in order to meet the patient's growing expectations by improving comfort, aesthetics and reducing the total treatment time. The primary stability is a  fundamental prerequisite for a success of osseointegration process which determines the prosthetic reconstruction time, especially in poor bone quality and early/immediate loading. In the immediate loading protocol, insertion torque values have been suggested to be the most valid prognostic factor for this procedure.…"/>
          <p:cNvSpPr txBox="1"/>
          <p:nvPr/>
        </p:nvSpPr>
        <p:spPr>
          <a:xfrm>
            <a:off x="47063" y="6830409"/>
            <a:ext cx="50333025" cy="5339305"/>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p>
            <a:pPr algn="just">
              <a:defRPr sz="4700" b="1" u="sng">
                <a:latin typeface="Tahoma"/>
                <a:ea typeface="Tahoma"/>
                <a:cs typeface="Tahoma"/>
                <a:sym typeface="Tahoma"/>
              </a:defRPr>
            </a:pPr>
            <a:r>
              <a:rPr dirty="0">
                <a:latin typeface="Arial" panose="020B0604020202020204" pitchFamily="34" charset="0"/>
                <a:cs typeface="Arial" panose="020B0604020202020204" pitchFamily="34" charset="0"/>
              </a:rPr>
              <a:t>Introduction:</a:t>
            </a:r>
            <a:r>
              <a:rPr lang="en-US" dirty="0">
                <a:latin typeface="Arial" panose="020B0604020202020204" pitchFamily="34" charset="0"/>
                <a:cs typeface="Arial" panose="020B0604020202020204" pitchFamily="34" charset="0"/>
              </a:rPr>
              <a:t> </a:t>
            </a:r>
            <a:r>
              <a:rPr lang="en-US" b="0" u="none" dirty="0">
                <a:latin typeface="Arial" panose="020B0604020202020204" pitchFamily="34" charset="0"/>
                <a:cs typeface="Arial" panose="020B0604020202020204" pitchFamily="34" charset="0"/>
              </a:rPr>
              <a:t>The </a:t>
            </a:r>
            <a:r>
              <a:rPr b="0" u="none" dirty="0">
                <a:latin typeface="Arial" panose="020B0604020202020204" pitchFamily="34" charset="0"/>
                <a:cs typeface="Arial" panose="020B0604020202020204" pitchFamily="34" charset="0"/>
              </a:rPr>
              <a:t>implant rehabilitation protocols have been redefined in order to meet patient's growing expectations by improving comfort, aesthetics and reducing the total treatment time. </a:t>
            </a:r>
            <a:r>
              <a:rPr lang="en-US" b="0" u="none" dirty="0">
                <a:latin typeface="Arial" panose="020B0604020202020204" pitchFamily="34" charset="0"/>
                <a:cs typeface="Arial" panose="020B0604020202020204" pitchFamily="34" charset="0"/>
              </a:rPr>
              <a:t>Pri</a:t>
            </a:r>
            <a:r>
              <a:rPr b="0" u="none" dirty="0">
                <a:latin typeface="Arial" panose="020B0604020202020204" pitchFamily="34" charset="0"/>
                <a:cs typeface="Arial" panose="020B0604020202020204" pitchFamily="34" charset="0"/>
              </a:rPr>
              <a:t>mary stability is a  fundamental prerequisite for a success of osseointegration process which determines the prosthetic reconstruction time, especially in poor bone quality and early/immediate loading. In the immediate loading protocol, insertion torque values have been suggested to be the most valid prognostic factor for this </a:t>
            </a:r>
            <a:r>
              <a:rPr lang="en-US" b="0" u="none" dirty="0">
                <a:latin typeface="Arial" panose="020B0604020202020204" pitchFamily="34" charset="0"/>
                <a:cs typeface="Arial" panose="020B0604020202020204" pitchFamily="34" charset="0"/>
              </a:rPr>
              <a:t>treatment protocol</a:t>
            </a:r>
            <a:r>
              <a:rPr b="0" u="none" dirty="0">
                <a:latin typeface="Arial" panose="020B0604020202020204" pitchFamily="34" charset="0"/>
                <a:cs typeface="Arial" panose="020B0604020202020204" pitchFamily="34" charset="0"/>
              </a:rPr>
              <a:t>. </a:t>
            </a:r>
            <a:endParaRPr lang="en-US" b="0" u="none" dirty="0">
              <a:latin typeface="Arial" panose="020B0604020202020204" pitchFamily="34" charset="0"/>
              <a:cs typeface="Arial" panose="020B0604020202020204" pitchFamily="34" charset="0"/>
            </a:endParaRPr>
          </a:p>
          <a:p>
            <a:pPr algn="just">
              <a:defRPr sz="4700" b="1" u="sng">
                <a:latin typeface="Tahoma"/>
                <a:ea typeface="Tahoma"/>
                <a:cs typeface="Tahoma"/>
                <a:sym typeface="Tahoma"/>
              </a:defRPr>
            </a:pPr>
            <a:r>
              <a:rPr b="0" u="none" dirty="0">
                <a:latin typeface="Arial" panose="020B0604020202020204" pitchFamily="34" charset="0"/>
                <a:cs typeface="Arial" panose="020B0604020202020204" pitchFamily="34" charset="0"/>
              </a:rPr>
              <a:t>The purpose of this preliminary clinical exp</a:t>
            </a:r>
            <a:r>
              <a:rPr lang="en-US" b="0" u="none" dirty="0">
                <a:latin typeface="Arial" panose="020B0604020202020204" pitchFamily="34" charset="0"/>
                <a:cs typeface="Arial" panose="020B0604020202020204" pitchFamily="34" charset="0"/>
              </a:rPr>
              <a:t>e</a:t>
            </a:r>
            <a:r>
              <a:rPr b="0" u="none" dirty="0">
                <a:latin typeface="Arial" panose="020B0604020202020204" pitchFamily="34" charset="0"/>
                <a:cs typeface="Arial" panose="020B0604020202020204" pitchFamily="34" charset="0"/>
              </a:rPr>
              <a:t>r</a:t>
            </a:r>
            <a:r>
              <a:rPr lang="en-US" b="0" u="none" dirty="0">
                <a:latin typeface="Arial" panose="020B0604020202020204" pitchFamily="34" charset="0"/>
                <a:cs typeface="Arial" panose="020B0604020202020204" pitchFamily="34" charset="0"/>
              </a:rPr>
              <a:t>i</a:t>
            </a:r>
            <a:r>
              <a:rPr b="0" u="none" dirty="0">
                <a:latin typeface="Arial" panose="020B0604020202020204" pitchFamily="34" charset="0"/>
                <a:cs typeface="Arial" panose="020B0604020202020204" pitchFamily="34" charset="0"/>
              </a:rPr>
              <a:t>ence </a:t>
            </a:r>
            <a:r>
              <a:rPr lang="en-US" b="0" u="none" dirty="0">
                <a:latin typeface="Arial" panose="020B0604020202020204" pitchFamily="34" charset="0"/>
                <a:cs typeface="Arial" panose="020B0604020202020204" pitchFamily="34" charset="0"/>
              </a:rPr>
              <a:t>was </a:t>
            </a:r>
            <a:r>
              <a:rPr b="0" u="none" dirty="0">
                <a:latin typeface="Arial" panose="020B0604020202020204" pitchFamily="34" charset="0"/>
                <a:cs typeface="Arial" panose="020B0604020202020204" pitchFamily="34" charset="0"/>
              </a:rPr>
              <a:t>to evaluate the primary stability of implants with multiple condensing thread design</a:t>
            </a:r>
            <a:r>
              <a:rPr lang="en-US" b="0" u="none" dirty="0">
                <a:latin typeface="Arial" panose="020B0604020202020204" pitchFamily="34" charset="0"/>
                <a:cs typeface="Arial" panose="020B0604020202020204" pitchFamily="34" charset="0"/>
              </a:rPr>
              <a:t> (CDTD)</a:t>
            </a:r>
            <a:r>
              <a:rPr b="0" u="none" dirty="0">
                <a:latin typeface="Arial" panose="020B0604020202020204" pitchFamily="34" charset="0"/>
                <a:cs typeface="Arial" panose="020B0604020202020204" pitchFamily="34" charset="0"/>
              </a:rPr>
              <a:t> immediately in post-extraction and healed sites of the poster</a:t>
            </a:r>
            <a:r>
              <a:rPr lang="en-US" b="0" u="none" dirty="0">
                <a:latin typeface="Arial" panose="020B0604020202020204" pitchFamily="34" charset="0"/>
                <a:cs typeface="Arial" panose="020B0604020202020204" pitchFamily="34" charset="0"/>
              </a:rPr>
              <a:t>i</a:t>
            </a:r>
            <a:r>
              <a:rPr b="0" u="none" dirty="0">
                <a:latin typeface="Arial" panose="020B0604020202020204" pitchFamily="34" charset="0"/>
                <a:cs typeface="Arial" panose="020B0604020202020204" pitchFamily="34" charset="0"/>
              </a:rPr>
              <a:t>o</a:t>
            </a:r>
            <a:r>
              <a:rPr lang="en-US" b="0" u="none" dirty="0">
                <a:latin typeface="Arial" panose="020B0604020202020204" pitchFamily="34" charset="0"/>
                <a:cs typeface="Arial" panose="020B0604020202020204" pitchFamily="34" charset="0"/>
              </a:rPr>
              <a:t>r</a:t>
            </a:r>
            <a:r>
              <a:rPr b="0" u="none" dirty="0">
                <a:latin typeface="Arial" panose="020B0604020202020204" pitchFamily="34" charset="0"/>
                <a:cs typeface="Arial" panose="020B0604020202020204" pitchFamily="34" charset="0"/>
              </a:rPr>
              <a:t>/lateral area of ​​the maxilla and the degree of patient satisfaction with an immediate aesthetic and functional restoration. The geometry of this implant </a:t>
            </a:r>
            <a:r>
              <a:rPr lang="en-US" b="0" u="none" dirty="0">
                <a:latin typeface="Arial" panose="020B0604020202020204" pitchFamily="34" charset="0"/>
                <a:cs typeface="Arial" panose="020B0604020202020204" pitchFamily="34" charset="0"/>
              </a:rPr>
              <a:t>design may </a:t>
            </a:r>
            <a:r>
              <a:rPr b="0" u="none" dirty="0">
                <a:latin typeface="Arial" panose="020B0604020202020204" pitchFamily="34" charset="0"/>
                <a:cs typeface="Arial" panose="020B0604020202020204" pitchFamily="34" charset="0"/>
              </a:rPr>
              <a:t> improve coronal bone maintenance with a coronal inversion of the neck and with micro</a:t>
            </a:r>
            <a:r>
              <a:rPr lang="en-US" b="0" u="none" dirty="0">
                <a:latin typeface="Arial" panose="020B0604020202020204" pitchFamily="34" charset="0"/>
                <a:cs typeface="Arial" panose="020B0604020202020204" pitchFamily="34" charset="0"/>
              </a:rPr>
              <a:t>-</a:t>
            </a:r>
            <a:r>
              <a:rPr b="0" u="none" dirty="0">
                <a:latin typeface="Arial" panose="020B0604020202020204" pitchFamily="34" charset="0"/>
                <a:cs typeface="Arial" panose="020B0604020202020204" pitchFamily="34" charset="0"/>
              </a:rPr>
              <a:t> and macro</a:t>
            </a:r>
            <a:r>
              <a:rPr lang="en-US" b="0" u="none" dirty="0">
                <a:latin typeface="Arial" panose="020B0604020202020204" pitchFamily="34" charset="0"/>
                <a:cs typeface="Arial" panose="020B0604020202020204" pitchFamily="34" charset="0"/>
              </a:rPr>
              <a:t>-</a:t>
            </a:r>
            <a:r>
              <a:rPr b="0" u="none" dirty="0">
                <a:latin typeface="Arial" panose="020B0604020202020204" pitchFamily="34" charset="0"/>
                <a:cs typeface="Arial" panose="020B0604020202020204" pitchFamily="34" charset="0"/>
              </a:rPr>
              <a:t>square of the body could respectively increase the </a:t>
            </a:r>
            <a:r>
              <a:rPr lang="en-US" b="0" u="none" dirty="0">
                <a:latin typeface="Arial" panose="020B0604020202020204" pitchFamily="34" charset="0"/>
                <a:cs typeface="Arial" panose="020B0604020202020204" pitchFamily="34" charset="0"/>
              </a:rPr>
              <a:t>bone to implant contacts (BIC)</a:t>
            </a:r>
            <a:r>
              <a:rPr b="0" u="none" dirty="0">
                <a:latin typeface="Arial" panose="020B0604020202020204" pitchFamily="34" charset="0"/>
                <a:cs typeface="Arial" panose="020B0604020202020204" pitchFamily="34" charset="0"/>
              </a:rPr>
              <a:t> and insertion and loading of the implant. Moreover</a:t>
            </a:r>
            <a:r>
              <a:rPr lang="en-US" b="0" u="none" dirty="0">
                <a:latin typeface="Arial" panose="020B0604020202020204" pitchFamily="34" charset="0"/>
                <a:cs typeface="Arial" panose="020B0604020202020204" pitchFamily="34" charset="0"/>
              </a:rPr>
              <a:t>,</a:t>
            </a:r>
            <a:r>
              <a:rPr b="0" u="none" dirty="0">
                <a:latin typeface="Arial" panose="020B0604020202020204" pitchFamily="34" charset="0"/>
                <a:cs typeface="Arial" panose="020B0604020202020204" pitchFamily="34" charset="0"/>
              </a:rPr>
              <a:t> trim-edge self tapping design could prevent the bone necrosis and crooked insertion of implants.</a:t>
            </a:r>
          </a:p>
        </p:txBody>
      </p:sp>
      <p:pic>
        <p:nvPicPr>
          <p:cNvPr id="123" name="Immagine" descr="Immagine"/>
          <p:cNvPicPr>
            <a:picLocks noChangeAspect="1"/>
          </p:cNvPicPr>
          <p:nvPr/>
        </p:nvPicPr>
        <p:blipFill>
          <a:blip r:embed="rId4">
            <a:extLst/>
          </a:blip>
          <a:srcRect l="12657" t="5028" r="18325" b="6187"/>
          <a:stretch>
            <a:fillRect/>
          </a:stretch>
        </p:blipFill>
        <p:spPr>
          <a:xfrm>
            <a:off x="557602" y="301757"/>
            <a:ext cx="3119166" cy="5975347"/>
          </a:xfrm>
          <a:custGeom>
            <a:avLst/>
            <a:gdLst/>
            <a:ahLst/>
            <a:cxnLst>
              <a:cxn ang="0">
                <a:pos x="wd2" y="hd2"/>
              </a:cxn>
              <a:cxn ang="5400000">
                <a:pos x="wd2" y="hd2"/>
              </a:cxn>
              <a:cxn ang="10800000">
                <a:pos x="wd2" y="hd2"/>
              </a:cxn>
              <a:cxn ang="16200000">
                <a:pos x="wd2" y="hd2"/>
              </a:cxn>
            </a:cxnLst>
            <a:rect l="0" t="0" r="r" b="b"/>
            <a:pathLst>
              <a:path w="21062" h="21447" extrusionOk="0">
                <a:moveTo>
                  <a:pt x="12395" y="3"/>
                </a:moveTo>
                <a:cubicBezTo>
                  <a:pt x="12077" y="-4"/>
                  <a:pt x="11721" y="4"/>
                  <a:pt x="11605" y="20"/>
                </a:cubicBezTo>
                <a:cubicBezTo>
                  <a:pt x="11489" y="37"/>
                  <a:pt x="10897" y="102"/>
                  <a:pt x="10289" y="164"/>
                </a:cubicBezTo>
                <a:cubicBezTo>
                  <a:pt x="9633" y="232"/>
                  <a:pt x="9185" y="336"/>
                  <a:pt x="9185" y="422"/>
                </a:cubicBezTo>
                <a:cubicBezTo>
                  <a:pt x="9185" y="502"/>
                  <a:pt x="8985" y="624"/>
                  <a:pt x="8740" y="694"/>
                </a:cubicBezTo>
                <a:cubicBezTo>
                  <a:pt x="8390" y="794"/>
                  <a:pt x="8228" y="787"/>
                  <a:pt x="7984" y="657"/>
                </a:cubicBezTo>
                <a:cubicBezTo>
                  <a:pt x="7650" y="480"/>
                  <a:pt x="7579" y="485"/>
                  <a:pt x="4766" y="886"/>
                </a:cubicBezTo>
                <a:cubicBezTo>
                  <a:pt x="1331" y="1377"/>
                  <a:pt x="-35" y="1672"/>
                  <a:pt x="1" y="1946"/>
                </a:cubicBezTo>
                <a:cubicBezTo>
                  <a:pt x="6" y="1985"/>
                  <a:pt x="40" y="2025"/>
                  <a:pt x="100" y="2064"/>
                </a:cubicBezTo>
                <a:cubicBezTo>
                  <a:pt x="235" y="2150"/>
                  <a:pt x="374" y="2467"/>
                  <a:pt x="408" y="2769"/>
                </a:cubicBezTo>
                <a:cubicBezTo>
                  <a:pt x="442" y="3071"/>
                  <a:pt x="536" y="3376"/>
                  <a:pt x="617" y="3447"/>
                </a:cubicBezTo>
                <a:cubicBezTo>
                  <a:pt x="699" y="3517"/>
                  <a:pt x="713" y="3650"/>
                  <a:pt x="647" y="3741"/>
                </a:cubicBezTo>
                <a:cubicBezTo>
                  <a:pt x="581" y="3833"/>
                  <a:pt x="633" y="3940"/>
                  <a:pt x="762" y="3983"/>
                </a:cubicBezTo>
                <a:cubicBezTo>
                  <a:pt x="928" y="4037"/>
                  <a:pt x="932" y="4104"/>
                  <a:pt x="775" y="4204"/>
                </a:cubicBezTo>
                <a:cubicBezTo>
                  <a:pt x="612" y="4309"/>
                  <a:pt x="700" y="4425"/>
                  <a:pt x="1108" y="4641"/>
                </a:cubicBezTo>
                <a:cubicBezTo>
                  <a:pt x="1521" y="4861"/>
                  <a:pt x="1605" y="4973"/>
                  <a:pt x="1437" y="5080"/>
                </a:cubicBezTo>
                <a:cubicBezTo>
                  <a:pt x="1170" y="5252"/>
                  <a:pt x="1349" y="5426"/>
                  <a:pt x="1906" y="5536"/>
                </a:cubicBezTo>
                <a:cubicBezTo>
                  <a:pt x="2214" y="5597"/>
                  <a:pt x="2253" y="5646"/>
                  <a:pt x="2065" y="5745"/>
                </a:cubicBezTo>
                <a:cubicBezTo>
                  <a:pt x="1930" y="5817"/>
                  <a:pt x="1818" y="6018"/>
                  <a:pt x="1818" y="6190"/>
                </a:cubicBezTo>
                <a:cubicBezTo>
                  <a:pt x="1818" y="6464"/>
                  <a:pt x="1897" y="6503"/>
                  <a:pt x="2453" y="6503"/>
                </a:cubicBezTo>
                <a:cubicBezTo>
                  <a:pt x="2928" y="6503"/>
                  <a:pt x="3151" y="6575"/>
                  <a:pt x="3332" y="6785"/>
                </a:cubicBezTo>
                <a:cubicBezTo>
                  <a:pt x="3541" y="7029"/>
                  <a:pt x="3503" y="7108"/>
                  <a:pt x="3048" y="7372"/>
                </a:cubicBezTo>
                <a:cubicBezTo>
                  <a:pt x="2304" y="7805"/>
                  <a:pt x="2478" y="8069"/>
                  <a:pt x="3509" y="8069"/>
                </a:cubicBezTo>
                <a:cubicBezTo>
                  <a:pt x="4126" y="8069"/>
                  <a:pt x="4389" y="8126"/>
                  <a:pt x="4568" y="8304"/>
                </a:cubicBezTo>
                <a:cubicBezTo>
                  <a:pt x="4771" y="8505"/>
                  <a:pt x="4708" y="8592"/>
                  <a:pt x="4152" y="8896"/>
                </a:cubicBezTo>
                <a:cubicBezTo>
                  <a:pt x="3201" y="9418"/>
                  <a:pt x="3286" y="9613"/>
                  <a:pt x="4479" y="9655"/>
                </a:cubicBezTo>
                <a:cubicBezTo>
                  <a:pt x="5939" y="9706"/>
                  <a:pt x="6130" y="9958"/>
                  <a:pt x="5122" y="10507"/>
                </a:cubicBezTo>
                <a:cubicBezTo>
                  <a:pt x="4110" y="11057"/>
                  <a:pt x="4224" y="11271"/>
                  <a:pt x="5503" y="11217"/>
                </a:cubicBezTo>
                <a:cubicBezTo>
                  <a:pt x="6333" y="11182"/>
                  <a:pt x="6469" y="11208"/>
                  <a:pt x="6636" y="11440"/>
                </a:cubicBezTo>
                <a:cubicBezTo>
                  <a:pt x="6800" y="11666"/>
                  <a:pt x="6706" y="11758"/>
                  <a:pt x="5969" y="12101"/>
                </a:cubicBezTo>
                <a:cubicBezTo>
                  <a:pt x="4947" y="12576"/>
                  <a:pt x="5056" y="12765"/>
                  <a:pt x="6350" y="12765"/>
                </a:cubicBezTo>
                <a:cubicBezTo>
                  <a:pt x="7078" y="12765"/>
                  <a:pt x="7326" y="12816"/>
                  <a:pt x="7513" y="13002"/>
                </a:cubicBezTo>
                <a:cubicBezTo>
                  <a:pt x="7719" y="13206"/>
                  <a:pt x="7646" y="13295"/>
                  <a:pt x="6966" y="13665"/>
                </a:cubicBezTo>
                <a:cubicBezTo>
                  <a:pt x="5927" y="14230"/>
                  <a:pt x="6067" y="14467"/>
                  <a:pt x="7384" y="14371"/>
                </a:cubicBezTo>
                <a:cubicBezTo>
                  <a:pt x="8251" y="14308"/>
                  <a:pt x="8352" y="14326"/>
                  <a:pt x="8523" y="14569"/>
                </a:cubicBezTo>
                <a:cubicBezTo>
                  <a:pt x="8675" y="14785"/>
                  <a:pt x="8595" y="14904"/>
                  <a:pt x="8105" y="15202"/>
                </a:cubicBezTo>
                <a:cubicBezTo>
                  <a:pt x="7155" y="15779"/>
                  <a:pt x="7275" y="15946"/>
                  <a:pt x="8603" y="15900"/>
                </a:cubicBezTo>
                <a:cubicBezTo>
                  <a:pt x="9038" y="15885"/>
                  <a:pt x="9239" y="15952"/>
                  <a:pt x="9426" y="16170"/>
                </a:cubicBezTo>
                <a:cubicBezTo>
                  <a:pt x="9640" y="16419"/>
                  <a:pt x="9612" y="16495"/>
                  <a:pt x="9220" y="16717"/>
                </a:cubicBezTo>
                <a:cubicBezTo>
                  <a:pt x="8662" y="17033"/>
                  <a:pt x="8631" y="17237"/>
                  <a:pt x="9153" y="17164"/>
                </a:cubicBezTo>
                <a:cubicBezTo>
                  <a:pt x="9409" y="17129"/>
                  <a:pt x="9730" y="17229"/>
                  <a:pt x="10099" y="17462"/>
                </a:cubicBezTo>
                <a:cubicBezTo>
                  <a:pt x="10702" y="17843"/>
                  <a:pt x="10656" y="18010"/>
                  <a:pt x="9836" y="18405"/>
                </a:cubicBezTo>
                <a:cubicBezTo>
                  <a:pt x="9200" y="18711"/>
                  <a:pt x="9289" y="18805"/>
                  <a:pt x="10214" y="18805"/>
                </a:cubicBezTo>
                <a:cubicBezTo>
                  <a:pt x="10856" y="18805"/>
                  <a:pt x="11106" y="18865"/>
                  <a:pt x="11380" y="19087"/>
                </a:cubicBezTo>
                <a:cubicBezTo>
                  <a:pt x="11738" y="19378"/>
                  <a:pt x="11651" y="19650"/>
                  <a:pt x="11243" y="19516"/>
                </a:cubicBezTo>
                <a:cubicBezTo>
                  <a:pt x="11109" y="19472"/>
                  <a:pt x="11075" y="19493"/>
                  <a:pt x="11160" y="19566"/>
                </a:cubicBezTo>
                <a:cubicBezTo>
                  <a:pt x="11240" y="19635"/>
                  <a:pt x="11108" y="19797"/>
                  <a:pt x="10868" y="19925"/>
                </a:cubicBezTo>
                <a:cubicBezTo>
                  <a:pt x="10271" y="20242"/>
                  <a:pt x="10494" y="20360"/>
                  <a:pt x="11533" y="20286"/>
                </a:cubicBezTo>
                <a:cubicBezTo>
                  <a:pt x="12559" y="20213"/>
                  <a:pt x="13066" y="20448"/>
                  <a:pt x="12773" y="20858"/>
                </a:cubicBezTo>
                <a:cubicBezTo>
                  <a:pt x="12484" y="21262"/>
                  <a:pt x="12512" y="21319"/>
                  <a:pt x="13015" y="21399"/>
                </a:cubicBezTo>
                <a:cubicBezTo>
                  <a:pt x="14250" y="21596"/>
                  <a:pt x="17704" y="21166"/>
                  <a:pt x="19168" y="20635"/>
                </a:cubicBezTo>
                <a:cubicBezTo>
                  <a:pt x="19932" y="20358"/>
                  <a:pt x="19963" y="20328"/>
                  <a:pt x="19559" y="20248"/>
                </a:cubicBezTo>
                <a:cubicBezTo>
                  <a:pt x="18790" y="20097"/>
                  <a:pt x="18803" y="19927"/>
                  <a:pt x="19594" y="19751"/>
                </a:cubicBezTo>
                <a:cubicBezTo>
                  <a:pt x="21377" y="19355"/>
                  <a:pt x="21565" y="18810"/>
                  <a:pt x="20001" y="18577"/>
                </a:cubicBezTo>
                <a:cubicBezTo>
                  <a:pt x="19487" y="18501"/>
                  <a:pt x="19016" y="18395"/>
                  <a:pt x="18956" y="18343"/>
                </a:cubicBezTo>
                <a:cubicBezTo>
                  <a:pt x="18895" y="18291"/>
                  <a:pt x="19300" y="18134"/>
                  <a:pt x="19856" y="17994"/>
                </a:cubicBezTo>
                <a:cubicBezTo>
                  <a:pt x="20636" y="17797"/>
                  <a:pt x="20881" y="17673"/>
                  <a:pt x="20931" y="17447"/>
                </a:cubicBezTo>
                <a:cubicBezTo>
                  <a:pt x="20990" y="17176"/>
                  <a:pt x="20905" y="17143"/>
                  <a:pt x="19789" y="16999"/>
                </a:cubicBezTo>
                <a:cubicBezTo>
                  <a:pt x="19126" y="16913"/>
                  <a:pt x="18545" y="16783"/>
                  <a:pt x="18500" y="16711"/>
                </a:cubicBezTo>
                <a:cubicBezTo>
                  <a:pt x="18455" y="16639"/>
                  <a:pt x="18797" y="16478"/>
                  <a:pt x="19259" y="16352"/>
                </a:cubicBezTo>
                <a:cubicBezTo>
                  <a:pt x="20250" y="16084"/>
                  <a:pt x="20413" y="15972"/>
                  <a:pt x="20237" y="15677"/>
                </a:cubicBezTo>
                <a:cubicBezTo>
                  <a:pt x="20151" y="15534"/>
                  <a:pt x="19837" y="15431"/>
                  <a:pt x="19328" y="15383"/>
                </a:cubicBezTo>
                <a:cubicBezTo>
                  <a:pt x="18901" y="15342"/>
                  <a:pt x="18377" y="15260"/>
                  <a:pt x="18165" y="15202"/>
                </a:cubicBezTo>
                <a:cubicBezTo>
                  <a:pt x="17800" y="15101"/>
                  <a:pt x="17799" y="15086"/>
                  <a:pt x="18141" y="14885"/>
                </a:cubicBezTo>
                <a:cubicBezTo>
                  <a:pt x="18339" y="14769"/>
                  <a:pt x="18678" y="14642"/>
                  <a:pt x="18894" y="14606"/>
                </a:cubicBezTo>
                <a:cubicBezTo>
                  <a:pt x="19390" y="14522"/>
                  <a:pt x="19731" y="14196"/>
                  <a:pt x="19516" y="14010"/>
                </a:cubicBezTo>
                <a:cubicBezTo>
                  <a:pt x="19425" y="13933"/>
                  <a:pt x="18885" y="13806"/>
                  <a:pt x="18318" y="13729"/>
                </a:cubicBezTo>
                <a:cubicBezTo>
                  <a:pt x="17006" y="13551"/>
                  <a:pt x="16921" y="13261"/>
                  <a:pt x="18082" y="12933"/>
                </a:cubicBezTo>
                <a:cubicBezTo>
                  <a:pt x="19052" y="12660"/>
                  <a:pt x="19074" y="12329"/>
                  <a:pt x="18130" y="12180"/>
                </a:cubicBezTo>
                <a:cubicBezTo>
                  <a:pt x="16774" y="11966"/>
                  <a:pt x="16498" y="11874"/>
                  <a:pt x="16740" y="11718"/>
                </a:cubicBezTo>
                <a:cubicBezTo>
                  <a:pt x="16867" y="11637"/>
                  <a:pt x="16910" y="11540"/>
                  <a:pt x="16839" y="11502"/>
                </a:cubicBezTo>
                <a:cubicBezTo>
                  <a:pt x="16767" y="11464"/>
                  <a:pt x="17051" y="11326"/>
                  <a:pt x="17471" y="11194"/>
                </a:cubicBezTo>
                <a:cubicBezTo>
                  <a:pt x="17891" y="11063"/>
                  <a:pt x="18235" y="10916"/>
                  <a:pt x="18235" y="10868"/>
                </a:cubicBezTo>
                <a:cubicBezTo>
                  <a:pt x="18235" y="10707"/>
                  <a:pt x="17714" y="10549"/>
                  <a:pt x="16916" y="10470"/>
                </a:cubicBezTo>
                <a:cubicBezTo>
                  <a:pt x="15837" y="10362"/>
                  <a:pt x="15762" y="10235"/>
                  <a:pt x="16624" y="9965"/>
                </a:cubicBezTo>
                <a:cubicBezTo>
                  <a:pt x="17447" y="9707"/>
                  <a:pt x="17629" y="9539"/>
                  <a:pt x="17458" y="9192"/>
                </a:cubicBezTo>
                <a:cubicBezTo>
                  <a:pt x="17383" y="9039"/>
                  <a:pt x="17114" y="8928"/>
                  <a:pt x="16726" y="8886"/>
                </a:cubicBezTo>
                <a:cubicBezTo>
                  <a:pt x="15823" y="8791"/>
                  <a:pt x="15582" y="8474"/>
                  <a:pt x="16238" y="8245"/>
                </a:cubicBezTo>
                <a:cubicBezTo>
                  <a:pt x="16753" y="8066"/>
                  <a:pt x="16885" y="7810"/>
                  <a:pt x="16635" y="7463"/>
                </a:cubicBezTo>
                <a:cubicBezTo>
                  <a:pt x="16565" y="7366"/>
                  <a:pt x="16384" y="7285"/>
                  <a:pt x="16236" y="7285"/>
                </a:cubicBezTo>
                <a:cubicBezTo>
                  <a:pt x="16087" y="7285"/>
                  <a:pt x="15753" y="7193"/>
                  <a:pt x="15493" y="7081"/>
                </a:cubicBezTo>
                <a:lnTo>
                  <a:pt x="15019" y="6879"/>
                </a:lnTo>
                <a:lnTo>
                  <a:pt x="15590" y="6640"/>
                </a:lnTo>
                <a:cubicBezTo>
                  <a:pt x="16437" y="6286"/>
                  <a:pt x="16277" y="5840"/>
                  <a:pt x="15209" y="5573"/>
                </a:cubicBezTo>
                <a:lnTo>
                  <a:pt x="14395" y="5369"/>
                </a:lnTo>
                <a:lnTo>
                  <a:pt x="14947" y="5063"/>
                </a:lnTo>
                <a:cubicBezTo>
                  <a:pt x="15457" y="4780"/>
                  <a:pt x="15484" y="4717"/>
                  <a:pt x="15295" y="4259"/>
                </a:cubicBezTo>
                <a:cubicBezTo>
                  <a:pt x="14692" y="2801"/>
                  <a:pt x="14461" y="2348"/>
                  <a:pt x="14153" y="2020"/>
                </a:cubicBezTo>
                <a:cubicBezTo>
                  <a:pt x="13967" y="1822"/>
                  <a:pt x="13816" y="1572"/>
                  <a:pt x="13816" y="1465"/>
                </a:cubicBezTo>
                <a:cubicBezTo>
                  <a:pt x="13816" y="1358"/>
                  <a:pt x="13671" y="1241"/>
                  <a:pt x="13492" y="1204"/>
                </a:cubicBezTo>
                <a:cubicBezTo>
                  <a:pt x="13243" y="1153"/>
                  <a:pt x="13217" y="1087"/>
                  <a:pt x="13382" y="923"/>
                </a:cubicBezTo>
                <a:cubicBezTo>
                  <a:pt x="13546" y="760"/>
                  <a:pt x="13522" y="692"/>
                  <a:pt x="13285" y="644"/>
                </a:cubicBezTo>
                <a:cubicBezTo>
                  <a:pt x="13114" y="609"/>
                  <a:pt x="12974" y="454"/>
                  <a:pt x="12974" y="299"/>
                </a:cubicBezTo>
                <a:cubicBezTo>
                  <a:pt x="12974" y="68"/>
                  <a:pt x="12868" y="14"/>
                  <a:pt x="12395" y="3"/>
                </a:cubicBezTo>
                <a:close/>
              </a:path>
            </a:pathLst>
          </a:custGeom>
          <a:ln w="12700">
            <a:miter lim="400000"/>
          </a:ln>
        </p:spPr>
      </p:pic>
      <p:sp>
        <p:nvSpPr>
          <p:cNvPr id="124" name="Materials and Methods: This clinical cases was conducted in the lead author’s (C.P.) single private-practice setting. Six dental Implants with multiple condensing  thread design ( Anker Implants ) were placed with a minimal invasive surgery in fresh extraction sites and healed sites without the elevation of the flap. The diameters of implants used varied from 3.5 and 4.5 and the lengths of implants varied from 10 to 11.5 mm. All implants were inserted deeply 2 mm below the bone crest using the surgical instruments of the implant house.The implant tunnel was prepared by under-preparing the site with a milling cutter 1.2 mm in diameter smaller than the chosen diameter. All implants was immediately loaded with an immediate screw-retained provisional restoration.The evaluation of primary stability occurred with the insertion torque of the micromotor and with the resonance of frequency through the Osstell device immediately after implant placement. The degree of patient satisfaction was achieved by completing a questionnaire regarding intra-operative and post pain, swelling, duration of therapy, aesthetics, giving values   from 1 to 5 with a maximum total of 25."/>
          <p:cNvSpPr txBox="1"/>
          <p:nvPr/>
        </p:nvSpPr>
        <p:spPr>
          <a:xfrm>
            <a:off x="26212" y="12557738"/>
            <a:ext cx="50353876" cy="4616030"/>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p>
            <a:pPr algn="just">
              <a:spcBef>
                <a:spcPts val="8600"/>
              </a:spcBef>
              <a:defRPr sz="4700" b="1" u="sng">
                <a:latin typeface="Tahoma"/>
                <a:ea typeface="Tahoma"/>
                <a:cs typeface="Tahoma"/>
                <a:sym typeface="Tahoma"/>
              </a:defRPr>
            </a:pPr>
            <a:r>
              <a:rPr dirty="0">
                <a:latin typeface="Arial" panose="020B0604020202020204" pitchFamily="34" charset="0"/>
                <a:cs typeface="Arial" panose="020B0604020202020204" pitchFamily="34" charset="0"/>
              </a:rPr>
              <a:t>Materials and Methods:</a:t>
            </a:r>
            <a:r>
              <a:rPr u="none" dirty="0">
                <a:latin typeface="Arial" panose="020B0604020202020204" pitchFamily="34" charset="0"/>
                <a:cs typeface="Arial" panose="020B0604020202020204" pitchFamily="34" charset="0"/>
              </a:rPr>
              <a:t> </a:t>
            </a:r>
            <a:r>
              <a:rPr b="0" u="none" dirty="0">
                <a:latin typeface="Arial" panose="020B0604020202020204" pitchFamily="34" charset="0"/>
                <a:cs typeface="Arial" panose="020B0604020202020204" pitchFamily="34" charset="0"/>
              </a:rPr>
              <a:t>Six dental </a:t>
            </a:r>
            <a:r>
              <a:rPr lang="en-US" b="0" u="none" dirty="0">
                <a:latin typeface="Arial" panose="020B0604020202020204" pitchFamily="34" charset="0"/>
                <a:cs typeface="Arial" panose="020B0604020202020204" pitchFamily="34" charset="0"/>
              </a:rPr>
              <a:t>i</a:t>
            </a:r>
            <a:r>
              <a:rPr b="0" u="none" dirty="0">
                <a:latin typeface="Arial" panose="020B0604020202020204" pitchFamily="34" charset="0"/>
                <a:cs typeface="Arial" panose="020B0604020202020204" pitchFamily="34" charset="0"/>
              </a:rPr>
              <a:t>mplants with multiple condensing  thread design (Anker Implants</a:t>
            </a:r>
            <a:r>
              <a:rPr lang="en-US" b="0" u="none" dirty="0">
                <a:latin typeface="Arial" panose="020B0604020202020204" pitchFamily="34" charset="0"/>
                <a:cs typeface="Arial" panose="020B0604020202020204" pitchFamily="34" charset="0"/>
              </a:rPr>
              <a:t>, Alliance, Kaohsiung, Taiwan</a:t>
            </a:r>
            <a:r>
              <a:rPr b="0" u="none" dirty="0">
                <a:latin typeface="Arial" panose="020B0604020202020204" pitchFamily="34" charset="0"/>
                <a:cs typeface="Arial" panose="020B0604020202020204" pitchFamily="34" charset="0"/>
              </a:rPr>
              <a:t>) were placed with a minimal invasive surgery in fresh extraction sites and healed sites without the </a:t>
            </a:r>
            <a:r>
              <a:rPr lang="en-US" b="0" u="none" dirty="0">
                <a:latin typeface="Arial" panose="020B0604020202020204" pitchFamily="34" charset="0"/>
                <a:cs typeface="Arial" panose="020B0604020202020204" pitchFamily="34" charset="0"/>
              </a:rPr>
              <a:t>flap </a:t>
            </a:r>
            <a:r>
              <a:rPr b="0" u="none" dirty="0">
                <a:latin typeface="Arial" panose="020B0604020202020204" pitchFamily="34" charset="0"/>
                <a:cs typeface="Arial" panose="020B0604020202020204" pitchFamily="34" charset="0"/>
              </a:rPr>
              <a:t>elevation. The diameters of implants used varied from 3.5 and 4.5 and the lengths of implants varied from 10 to 11.5 mm. All implants were inserted 2 mm below the bone crest using the surgica</a:t>
            </a:r>
            <a:r>
              <a:rPr lang="en-US" b="0" u="none" dirty="0">
                <a:latin typeface="Arial" panose="020B0604020202020204" pitchFamily="34" charset="0"/>
                <a:cs typeface="Arial" panose="020B0604020202020204" pitchFamily="34" charset="0"/>
              </a:rPr>
              <a:t>l protocol. </a:t>
            </a:r>
            <a:r>
              <a:rPr b="0" u="none" dirty="0">
                <a:latin typeface="Arial" panose="020B0604020202020204" pitchFamily="34" charset="0"/>
                <a:cs typeface="Arial" panose="020B0604020202020204" pitchFamily="34" charset="0"/>
              </a:rPr>
              <a:t>The implant tunnel was prepared by under-preparing the site with a milling cutter 1.2 mm in diameter smaller than the chosen diameter. All implants w</a:t>
            </a:r>
            <a:r>
              <a:rPr lang="en-US" b="0" u="none" dirty="0">
                <a:latin typeface="Arial" panose="020B0604020202020204" pitchFamily="34" charset="0"/>
                <a:cs typeface="Arial" panose="020B0604020202020204" pitchFamily="34" charset="0"/>
              </a:rPr>
              <a:t>ere</a:t>
            </a:r>
            <a:r>
              <a:rPr b="0" u="none" dirty="0">
                <a:latin typeface="Arial" panose="020B0604020202020204" pitchFamily="34" charset="0"/>
                <a:cs typeface="Arial" panose="020B0604020202020204" pitchFamily="34" charset="0"/>
              </a:rPr>
              <a:t> immediately loaded with an immediate screw-retained provisional restoration.</a:t>
            </a:r>
            <a:r>
              <a:rPr lang="en-US" b="0" u="none" dirty="0">
                <a:latin typeface="Arial" panose="020B0604020202020204" pitchFamily="34" charset="0"/>
                <a:cs typeface="Arial" panose="020B0604020202020204" pitchFamily="34" charset="0"/>
              </a:rPr>
              <a:t> </a:t>
            </a:r>
            <a:r>
              <a:rPr b="0" u="none" dirty="0">
                <a:latin typeface="Arial" panose="020B0604020202020204" pitchFamily="34" charset="0"/>
                <a:cs typeface="Arial" panose="020B0604020202020204" pitchFamily="34" charset="0"/>
              </a:rPr>
              <a:t>The evaluation of primary stability occurred with the insertion torque of the micromotor and with the resonance frequency </a:t>
            </a:r>
            <a:r>
              <a:rPr lang="en-US" b="0" u="none" dirty="0">
                <a:latin typeface="Arial" panose="020B0604020202020204" pitchFamily="34" charset="0"/>
                <a:cs typeface="Arial" panose="020B0604020202020204" pitchFamily="34" charset="0"/>
              </a:rPr>
              <a:t>analysis </a:t>
            </a:r>
            <a:r>
              <a:rPr b="0" u="none" dirty="0">
                <a:latin typeface="Arial" panose="020B0604020202020204" pitchFamily="34" charset="0"/>
                <a:cs typeface="Arial" panose="020B0604020202020204" pitchFamily="34" charset="0"/>
              </a:rPr>
              <a:t>through the </a:t>
            </a:r>
            <a:r>
              <a:rPr b="0" u="none" dirty="0" err="1">
                <a:latin typeface="Arial" panose="020B0604020202020204" pitchFamily="34" charset="0"/>
                <a:cs typeface="Arial" panose="020B0604020202020204" pitchFamily="34" charset="0"/>
              </a:rPr>
              <a:t>Osstel</a:t>
            </a:r>
            <a:r>
              <a:rPr lang="en-US" b="0" u="none" dirty="0" err="1">
                <a:latin typeface="Arial" panose="020B0604020202020204" pitchFamily="34" charset="0"/>
                <a:cs typeface="Arial" panose="020B0604020202020204" pitchFamily="34" charset="0"/>
              </a:rPr>
              <a:t>l</a:t>
            </a:r>
            <a:r>
              <a:rPr lang="en-US" b="0" u="none" dirty="0">
                <a:latin typeface="Arial" panose="020B0604020202020204" pitchFamily="34" charset="0"/>
                <a:cs typeface="Arial" panose="020B0604020202020204" pitchFamily="34" charset="0"/>
              </a:rPr>
              <a:t>-</a:t>
            </a:r>
            <a:r>
              <a:rPr b="0" u="none" dirty="0">
                <a:latin typeface="Arial" panose="020B0604020202020204" pitchFamily="34" charset="0"/>
                <a:cs typeface="Arial" panose="020B0604020202020204" pitchFamily="34" charset="0"/>
              </a:rPr>
              <a:t>device immediately after implant placement. The degree of patient satisfaction was achieved by completing a questionnaire regarding intra-operative and post</a:t>
            </a:r>
            <a:r>
              <a:rPr lang="en-US" b="0" u="none" dirty="0">
                <a:latin typeface="Arial" panose="020B0604020202020204" pitchFamily="34" charset="0"/>
                <a:cs typeface="Arial" panose="020B0604020202020204" pitchFamily="34" charset="0"/>
              </a:rPr>
              <a:t>operative</a:t>
            </a:r>
            <a:r>
              <a:rPr b="0" u="none" dirty="0">
                <a:latin typeface="Arial" panose="020B0604020202020204" pitchFamily="34" charset="0"/>
                <a:cs typeface="Arial" panose="020B0604020202020204" pitchFamily="34" charset="0"/>
              </a:rPr>
              <a:t> pain, swelling, duration of therapy, aesthetics, giving values ​​from 1 to 5 with a maximum total of 25.</a:t>
            </a:r>
          </a:p>
        </p:txBody>
      </p:sp>
      <p:pic>
        <p:nvPicPr>
          <p:cNvPr id="125" name="DSC_0640.jpg" descr="DSC_0640.jpg"/>
          <p:cNvPicPr>
            <a:picLocks noChangeAspect="1"/>
          </p:cNvPicPr>
          <p:nvPr/>
        </p:nvPicPr>
        <p:blipFill>
          <a:blip r:embed="rId5">
            <a:extLst/>
          </a:blip>
          <a:stretch>
            <a:fillRect/>
          </a:stretch>
        </p:blipFill>
        <p:spPr>
          <a:xfrm>
            <a:off x="13667045" y="17578067"/>
            <a:ext cx="10703437" cy="69024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337" y="21600"/>
                </a:lnTo>
                <a:lnTo>
                  <a:pt x="4412" y="21592"/>
                </a:lnTo>
                <a:cubicBezTo>
                  <a:pt x="4775" y="21588"/>
                  <a:pt x="5092" y="21583"/>
                  <a:pt x="5283" y="21575"/>
                </a:cubicBezTo>
                <a:lnTo>
                  <a:pt x="5290" y="21462"/>
                </a:lnTo>
                <a:cubicBezTo>
                  <a:pt x="5295" y="21386"/>
                  <a:pt x="5305" y="21235"/>
                  <a:pt x="5311" y="21126"/>
                </a:cubicBezTo>
                <a:cubicBezTo>
                  <a:pt x="5324" y="20919"/>
                  <a:pt x="5390" y="20772"/>
                  <a:pt x="5471" y="20771"/>
                </a:cubicBezTo>
                <a:cubicBezTo>
                  <a:pt x="5498" y="20771"/>
                  <a:pt x="5519" y="20685"/>
                  <a:pt x="5520" y="20569"/>
                </a:cubicBezTo>
                <a:cubicBezTo>
                  <a:pt x="5520" y="20458"/>
                  <a:pt x="5543" y="20345"/>
                  <a:pt x="5570" y="20319"/>
                </a:cubicBezTo>
                <a:cubicBezTo>
                  <a:pt x="5583" y="20306"/>
                  <a:pt x="5596" y="20279"/>
                  <a:pt x="5609" y="20246"/>
                </a:cubicBezTo>
                <a:cubicBezTo>
                  <a:pt x="5609" y="20234"/>
                  <a:pt x="5608" y="20224"/>
                  <a:pt x="5609" y="20209"/>
                </a:cubicBezTo>
                <a:cubicBezTo>
                  <a:pt x="5616" y="20136"/>
                  <a:pt x="5603" y="20059"/>
                  <a:pt x="5580" y="20037"/>
                </a:cubicBezTo>
                <a:cubicBezTo>
                  <a:pt x="5509" y="19969"/>
                  <a:pt x="5534" y="19881"/>
                  <a:pt x="5641" y="19817"/>
                </a:cubicBezTo>
                <a:cubicBezTo>
                  <a:pt x="5656" y="19809"/>
                  <a:pt x="5667" y="19800"/>
                  <a:pt x="5677" y="19791"/>
                </a:cubicBezTo>
                <a:cubicBezTo>
                  <a:pt x="5677" y="19770"/>
                  <a:pt x="5676" y="19749"/>
                  <a:pt x="5674" y="19730"/>
                </a:cubicBezTo>
                <a:cubicBezTo>
                  <a:pt x="5662" y="19633"/>
                  <a:pt x="5679" y="19569"/>
                  <a:pt x="5723" y="19526"/>
                </a:cubicBezTo>
                <a:cubicBezTo>
                  <a:pt x="5726" y="19494"/>
                  <a:pt x="5732" y="19465"/>
                  <a:pt x="5740" y="19444"/>
                </a:cubicBezTo>
                <a:cubicBezTo>
                  <a:pt x="5763" y="19388"/>
                  <a:pt x="5745" y="19327"/>
                  <a:pt x="5688" y="19259"/>
                </a:cubicBezTo>
                <a:cubicBezTo>
                  <a:pt x="5605" y="19161"/>
                  <a:pt x="5605" y="19154"/>
                  <a:pt x="5673" y="18993"/>
                </a:cubicBezTo>
                <a:cubicBezTo>
                  <a:pt x="5711" y="18902"/>
                  <a:pt x="5732" y="18812"/>
                  <a:pt x="5720" y="18792"/>
                </a:cubicBezTo>
                <a:cubicBezTo>
                  <a:pt x="5693" y="18751"/>
                  <a:pt x="5740" y="18660"/>
                  <a:pt x="5790" y="18611"/>
                </a:cubicBezTo>
                <a:cubicBezTo>
                  <a:pt x="5779" y="18594"/>
                  <a:pt x="5767" y="18584"/>
                  <a:pt x="5752" y="18585"/>
                </a:cubicBezTo>
                <a:cubicBezTo>
                  <a:pt x="5693" y="18588"/>
                  <a:pt x="5729" y="18262"/>
                  <a:pt x="5797" y="18185"/>
                </a:cubicBezTo>
                <a:cubicBezTo>
                  <a:pt x="5815" y="18164"/>
                  <a:pt x="5827" y="18144"/>
                  <a:pt x="5831" y="18125"/>
                </a:cubicBezTo>
                <a:cubicBezTo>
                  <a:pt x="5832" y="18118"/>
                  <a:pt x="5832" y="18109"/>
                  <a:pt x="5832" y="18101"/>
                </a:cubicBezTo>
                <a:cubicBezTo>
                  <a:pt x="5830" y="18091"/>
                  <a:pt x="5827" y="18083"/>
                  <a:pt x="5820" y="18075"/>
                </a:cubicBezTo>
                <a:cubicBezTo>
                  <a:pt x="5793" y="18050"/>
                  <a:pt x="5792" y="17984"/>
                  <a:pt x="5815" y="17888"/>
                </a:cubicBezTo>
                <a:cubicBezTo>
                  <a:pt x="5836" y="17803"/>
                  <a:pt x="5837" y="17724"/>
                  <a:pt x="5817" y="17705"/>
                </a:cubicBezTo>
                <a:cubicBezTo>
                  <a:pt x="5768" y="17658"/>
                  <a:pt x="5786" y="17552"/>
                  <a:pt x="5854" y="17440"/>
                </a:cubicBezTo>
                <a:cubicBezTo>
                  <a:pt x="5859" y="17294"/>
                  <a:pt x="5866" y="17141"/>
                  <a:pt x="5872" y="17013"/>
                </a:cubicBezTo>
                <a:cubicBezTo>
                  <a:pt x="5874" y="16974"/>
                  <a:pt x="5874" y="16942"/>
                  <a:pt x="5875" y="16906"/>
                </a:cubicBezTo>
                <a:cubicBezTo>
                  <a:pt x="5880" y="16719"/>
                  <a:pt x="5877" y="16548"/>
                  <a:pt x="5865" y="16430"/>
                </a:cubicBezTo>
                <a:cubicBezTo>
                  <a:pt x="5861" y="16410"/>
                  <a:pt x="5858" y="16392"/>
                  <a:pt x="5853" y="16379"/>
                </a:cubicBezTo>
                <a:cubicBezTo>
                  <a:pt x="5824" y="16293"/>
                  <a:pt x="5817" y="16219"/>
                  <a:pt x="5828" y="16171"/>
                </a:cubicBezTo>
                <a:cubicBezTo>
                  <a:pt x="5827" y="16136"/>
                  <a:pt x="5830" y="16108"/>
                  <a:pt x="5838" y="16086"/>
                </a:cubicBezTo>
                <a:cubicBezTo>
                  <a:pt x="5828" y="16019"/>
                  <a:pt x="5832" y="15965"/>
                  <a:pt x="5849" y="15915"/>
                </a:cubicBezTo>
                <a:cubicBezTo>
                  <a:pt x="5850" y="15914"/>
                  <a:pt x="5850" y="15912"/>
                  <a:pt x="5850" y="15911"/>
                </a:cubicBezTo>
                <a:cubicBezTo>
                  <a:pt x="5828" y="15862"/>
                  <a:pt x="5828" y="15787"/>
                  <a:pt x="5852" y="15687"/>
                </a:cubicBezTo>
                <a:cubicBezTo>
                  <a:pt x="5891" y="15530"/>
                  <a:pt x="5893" y="15530"/>
                  <a:pt x="6056" y="15619"/>
                </a:cubicBezTo>
                <a:cubicBezTo>
                  <a:pt x="6147" y="15669"/>
                  <a:pt x="6271" y="15709"/>
                  <a:pt x="6333" y="15709"/>
                </a:cubicBezTo>
                <a:cubicBezTo>
                  <a:pt x="6394" y="15709"/>
                  <a:pt x="6440" y="15734"/>
                  <a:pt x="6461" y="15765"/>
                </a:cubicBezTo>
                <a:cubicBezTo>
                  <a:pt x="6478" y="15767"/>
                  <a:pt x="6497" y="15770"/>
                  <a:pt x="6511" y="15770"/>
                </a:cubicBezTo>
                <a:cubicBezTo>
                  <a:pt x="6664" y="15771"/>
                  <a:pt x="7056" y="15622"/>
                  <a:pt x="7141" y="15531"/>
                </a:cubicBezTo>
                <a:cubicBezTo>
                  <a:pt x="7182" y="15487"/>
                  <a:pt x="7277" y="15433"/>
                  <a:pt x="7395" y="15381"/>
                </a:cubicBezTo>
                <a:cubicBezTo>
                  <a:pt x="7428" y="15354"/>
                  <a:pt x="7477" y="15327"/>
                  <a:pt x="7544" y="15302"/>
                </a:cubicBezTo>
                <a:cubicBezTo>
                  <a:pt x="7738" y="15230"/>
                  <a:pt x="8413" y="14992"/>
                  <a:pt x="8576" y="14938"/>
                </a:cubicBezTo>
                <a:cubicBezTo>
                  <a:pt x="8721" y="14890"/>
                  <a:pt x="8725" y="15070"/>
                  <a:pt x="8587" y="15495"/>
                </a:cubicBezTo>
                <a:cubicBezTo>
                  <a:pt x="8583" y="15509"/>
                  <a:pt x="8579" y="15522"/>
                  <a:pt x="8575" y="15536"/>
                </a:cubicBezTo>
                <a:cubicBezTo>
                  <a:pt x="8570" y="15559"/>
                  <a:pt x="8564" y="15581"/>
                  <a:pt x="8555" y="15601"/>
                </a:cubicBezTo>
                <a:cubicBezTo>
                  <a:pt x="8546" y="15632"/>
                  <a:pt x="8539" y="15659"/>
                  <a:pt x="8530" y="15687"/>
                </a:cubicBezTo>
                <a:cubicBezTo>
                  <a:pt x="8578" y="15677"/>
                  <a:pt x="8622" y="15681"/>
                  <a:pt x="8640" y="15709"/>
                </a:cubicBezTo>
                <a:cubicBezTo>
                  <a:pt x="8661" y="15741"/>
                  <a:pt x="8675" y="16206"/>
                  <a:pt x="8671" y="16763"/>
                </a:cubicBezTo>
                <a:cubicBezTo>
                  <a:pt x="8666" y="17581"/>
                  <a:pt x="8676" y="17784"/>
                  <a:pt x="8727" y="17907"/>
                </a:cubicBezTo>
                <a:cubicBezTo>
                  <a:pt x="8778" y="18026"/>
                  <a:pt x="8782" y="18087"/>
                  <a:pt x="8746" y="18208"/>
                </a:cubicBezTo>
                <a:cubicBezTo>
                  <a:pt x="8710" y="18333"/>
                  <a:pt x="8716" y="18395"/>
                  <a:pt x="8783" y="18563"/>
                </a:cubicBezTo>
                <a:cubicBezTo>
                  <a:pt x="8834" y="18692"/>
                  <a:pt x="8849" y="18782"/>
                  <a:pt x="8823" y="18807"/>
                </a:cubicBezTo>
                <a:cubicBezTo>
                  <a:pt x="8759" y="18868"/>
                  <a:pt x="8776" y="19154"/>
                  <a:pt x="8850" y="19282"/>
                </a:cubicBezTo>
                <a:cubicBezTo>
                  <a:pt x="8905" y="19376"/>
                  <a:pt x="8909" y="19420"/>
                  <a:pt x="8870" y="19516"/>
                </a:cubicBezTo>
                <a:cubicBezTo>
                  <a:pt x="8798" y="19693"/>
                  <a:pt x="8810" y="19765"/>
                  <a:pt x="8945" y="19981"/>
                </a:cubicBezTo>
                <a:cubicBezTo>
                  <a:pt x="9063" y="20170"/>
                  <a:pt x="9066" y="20185"/>
                  <a:pt x="9005" y="20320"/>
                </a:cubicBezTo>
                <a:cubicBezTo>
                  <a:pt x="8957" y="20425"/>
                  <a:pt x="8941" y="20606"/>
                  <a:pt x="8941" y="21031"/>
                </a:cubicBezTo>
                <a:lnTo>
                  <a:pt x="8941" y="21584"/>
                </a:lnTo>
                <a:lnTo>
                  <a:pt x="12897" y="21577"/>
                </a:lnTo>
                <a:lnTo>
                  <a:pt x="12897" y="21036"/>
                </a:lnTo>
                <a:cubicBezTo>
                  <a:pt x="12897" y="20537"/>
                  <a:pt x="12886" y="20455"/>
                  <a:pt x="12808" y="20323"/>
                </a:cubicBezTo>
                <a:cubicBezTo>
                  <a:pt x="12722" y="20180"/>
                  <a:pt x="12722" y="20172"/>
                  <a:pt x="12792" y="20105"/>
                </a:cubicBezTo>
                <a:cubicBezTo>
                  <a:pt x="12989" y="19919"/>
                  <a:pt x="13055" y="19803"/>
                  <a:pt x="13055" y="19644"/>
                </a:cubicBezTo>
                <a:cubicBezTo>
                  <a:pt x="13055" y="19552"/>
                  <a:pt x="13035" y="19446"/>
                  <a:pt x="13011" y="19409"/>
                </a:cubicBezTo>
                <a:cubicBezTo>
                  <a:pt x="12979" y="19359"/>
                  <a:pt x="12992" y="19290"/>
                  <a:pt x="13058" y="19152"/>
                </a:cubicBezTo>
                <a:cubicBezTo>
                  <a:pt x="13138" y="18983"/>
                  <a:pt x="13142" y="18946"/>
                  <a:pt x="13095" y="18809"/>
                </a:cubicBezTo>
                <a:cubicBezTo>
                  <a:pt x="13049" y="18675"/>
                  <a:pt x="13052" y="18628"/>
                  <a:pt x="13116" y="18443"/>
                </a:cubicBezTo>
                <a:cubicBezTo>
                  <a:pt x="13187" y="18236"/>
                  <a:pt x="13188" y="18227"/>
                  <a:pt x="13116" y="18105"/>
                </a:cubicBezTo>
                <a:cubicBezTo>
                  <a:pt x="13046" y="17984"/>
                  <a:pt x="13046" y="17974"/>
                  <a:pt x="13113" y="17858"/>
                </a:cubicBezTo>
                <a:cubicBezTo>
                  <a:pt x="13236" y="17649"/>
                  <a:pt x="13237" y="16937"/>
                  <a:pt x="13115" y="16937"/>
                </a:cubicBezTo>
                <a:cubicBezTo>
                  <a:pt x="13021" y="16937"/>
                  <a:pt x="13013" y="16835"/>
                  <a:pt x="13095" y="16673"/>
                </a:cubicBezTo>
                <a:cubicBezTo>
                  <a:pt x="13210" y="16447"/>
                  <a:pt x="13200" y="16151"/>
                  <a:pt x="13075" y="16078"/>
                </a:cubicBezTo>
                <a:cubicBezTo>
                  <a:pt x="12958" y="16009"/>
                  <a:pt x="12947" y="15871"/>
                  <a:pt x="13048" y="15759"/>
                </a:cubicBezTo>
                <a:cubicBezTo>
                  <a:pt x="13088" y="15714"/>
                  <a:pt x="13133" y="15601"/>
                  <a:pt x="13148" y="15507"/>
                </a:cubicBezTo>
                <a:cubicBezTo>
                  <a:pt x="13173" y="15354"/>
                  <a:pt x="13161" y="15327"/>
                  <a:pt x="13036" y="15246"/>
                </a:cubicBezTo>
                <a:cubicBezTo>
                  <a:pt x="12959" y="15196"/>
                  <a:pt x="12897" y="15134"/>
                  <a:pt x="12897" y="15108"/>
                </a:cubicBezTo>
                <a:cubicBezTo>
                  <a:pt x="12897" y="15045"/>
                  <a:pt x="13107" y="14738"/>
                  <a:pt x="13208" y="14638"/>
                </a:cubicBezTo>
                <a:cubicBezTo>
                  <a:pt x="13173" y="14588"/>
                  <a:pt x="13152" y="14549"/>
                  <a:pt x="13157" y="14535"/>
                </a:cubicBezTo>
                <a:cubicBezTo>
                  <a:pt x="13213" y="14394"/>
                  <a:pt x="13520" y="14684"/>
                  <a:pt x="14044" y="15373"/>
                </a:cubicBezTo>
                <a:cubicBezTo>
                  <a:pt x="14334" y="15753"/>
                  <a:pt x="14794" y="16261"/>
                  <a:pt x="14849" y="16261"/>
                </a:cubicBezTo>
                <a:cubicBezTo>
                  <a:pt x="14859" y="16261"/>
                  <a:pt x="14986" y="16374"/>
                  <a:pt x="15132" y="16511"/>
                </a:cubicBezTo>
                <a:cubicBezTo>
                  <a:pt x="15423" y="16785"/>
                  <a:pt x="15687" y="16883"/>
                  <a:pt x="15902" y="16796"/>
                </a:cubicBezTo>
                <a:cubicBezTo>
                  <a:pt x="16021" y="16749"/>
                  <a:pt x="16049" y="16761"/>
                  <a:pt x="16113" y="16882"/>
                </a:cubicBezTo>
                <a:cubicBezTo>
                  <a:pt x="16169" y="16990"/>
                  <a:pt x="16201" y="17008"/>
                  <a:pt x="16251" y="16959"/>
                </a:cubicBezTo>
                <a:cubicBezTo>
                  <a:pt x="16295" y="16916"/>
                  <a:pt x="16404" y="16920"/>
                  <a:pt x="16603" y="16974"/>
                </a:cubicBezTo>
                <a:cubicBezTo>
                  <a:pt x="16665" y="16991"/>
                  <a:pt x="16733" y="17003"/>
                  <a:pt x="16799" y="17013"/>
                </a:cubicBezTo>
                <a:cubicBezTo>
                  <a:pt x="16842" y="16999"/>
                  <a:pt x="16894" y="16987"/>
                  <a:pt x="16959" y="16978"/>
                </a:cubicBezTo>
                <a:cubicBezTo>
                  <a:pt x="17125" y="16953"/>
                  <a:pt x="17231" y="16961"/>
                  <a:pt x="17305" y="17025"/>
                </a:cubicBezTo>
                <a:cubicBezTo>
                  <a:pt x="17332" y="16915"/>
                  <a:pt x="17339" y="16918"/>
                  <a:pt x="17391" y="17029"/>
                </a:cubicBezTo>
                <a:cubicBezTo>
                  <a:pt x="17424" y="17096"/>
                  <a:pt x="17442" y="17198"/>
                  <a:pt x="17433" y="17255"/>
                </a:cubicBezTo>
                <a:cubicBezTo>
                  <a:pt x="17431" y="17265"/>
                  <a:pt x="17432" y="17274"/>
                  <a:pt x="17432" y="17284"/>
                </a:cubicBezTo>
                <a:cubicBezTo>
                  <a:pt x="17437" y="17307"/>
                  <a:pt x="17442" y="17334"/>
                  <a:pt x="17448" y="17359"/>
                </a:cubicBezTo>
                <a:cubicBezTo>
                  <a:pt x="17455" y="17374"/>
                  <a:pt x="17464" y="17386"/>
                  <a:pt x="17475" y="17393"/>
                </a:cubicBezTo>
                <a:cubicBezTo>
                  <a:pt x="17514" y="17416"/>
                  <a:pt x="17528" y="17481"/>
                  <a:pt x="17515" y="17581"/>
                </a:cubicBezTo>
                <a:cubicBezTo>
                  <a:pt x="17512" y="17605"/>
                  <a:pt x="17512" y="17628"/>
                  <a:pt x="17511" y="17649"/>
                </a:cubicBezTo>
                <a:cubicBezTo>
                  <a:pt x="17519" y="17679"/>
                  <a:pt x="17526" y="17709"/>
                  <a:pt x="17534" y="17738"/>
                </a:cubicBezTo>
                <a:cubicBezTo>
                  <a:pt x="17582" y="17774"/>
                  <a:pt x="17721" y="18171"/>
                  <a:pt x="17740" y="18311"/>
                </a:cubicBezTo>
                <a:cubicBezTo>
                  <a:pt x="17741" y="18313"/>
                  <a:pt x="17742" y="18315"/>
                  <a:pt x="17743" y="18317"/>
                </a:cubicBezTo>
                <a:cubicBezTo>
                  <a:pt x="17859" y="18505"/>
                  <a:pt x="18009" y="18690"/>
                  <a:pt x="18145" y="18798"/>
                </a:cubicBezTo>
                <a:cubicBezTo>
                  <a:pt x="18272" y="18897"/>
                  <a:pt x="18341" y="18964"/>
                  <a:pt x="18366" y="19016"/>
                </a:cubicBezTo>
                <a:cubicBezTo>
                  <a:pt x="18412" y="19064"/>
                  <a:pt x="18456" y="19108"/>
                  <a:pt x="18510" y="19168"/>
                </a:cubicBezTo>
                <a:cubicBezTo>
                  <a:pt x="18968" y="19665"/>
                  <a:pt x="19094" y="19746"/>
                  <a:pt x="19930" y="20072"/>
                </a:cubicBezTo>
                <a:cubicBezTo>
                  <a:pt x="20329" y="20228"/>
                  <a:pt x="20581" y="20311"/>
                  <a:pt x="20770" y="20348"/>
                </a:cubicBezTo>
                <a:cubicBezTo>
                  <a:pt x="20774" y="20345"/>
                  <a:pt x="20777" y="20341"/>
                  <a:pt x="20782" y="20338"/>
                </a:cubicBezTo>
                <a:cubicBezTo>
                  <a:pt x="20858" y="20292"/>
                  <a:pt x="21140" y="20322"/>
                  <a:pt x="21232" y="20372"/>
                </a:cubicBezTo>
                <a:cubicBezTo>
                  <a:pt x="21320" y="20351"/>
                  <a:pt x="21394" y="20320"/>
                  <a:pt x="21442" y="20277"/>
                </a:cubicBezTo>
                <a:lnTo>
                  <a:pt x="21580" y="20151"/>
                </a:lnTo>
                <a:lnTo>
                  <a:pt x="21591" y="10076"/>
                </a:lnTo>
                <a:lnTo>
                  <a:pt x="21600" y="201"/>
                </a:lnTo>
                <a:lnTo>
                  <a:pt x="21600" y="0"/>
                </a:lnTo>
                <a:lnTo>
                  <a:pt x="0" y="0"/>
                </a:lnTo>
                <a:close/>
              </a:path>
            </a:pathLst>
          </a:custGeom>
          <a:ln w="12700">
            <a:miter lim="400000"/>
          </a:ln>
        </p:spPr>
      </p:pic>
      <p:pic>
        <p:nvPicPr>
          <p:cNvPr id="126" name="DSC_0627.jpg" descr="DSC_0627.jpg"/>
          <p:cNvPicPr>
            <a:picLocks noChangeAspect="1"/>
          </p:cNvPicPr>
          <p:nvPr/>
        </p:nvPicPr>
        <p:blipFill>
          <a:blip r:embed="rId6">
            <a:extLst/>
          </a:blip>
          <a:srcRect l="1126" r="18607" b="769"/>
          <a:stretch>
            <a:fillRect/>
          </a:stretch>
        </p:blipFill>
        <p:spPr>
          <a:xfrm>
            <a:off x="1873420" y="17715442"/>
            <a:ext cx="10226370" cy="71722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9012"/>
                </a:lnTo>
                <a:cubicBezTo>
                  <a:pt x="244" y="19523"/>
                  <a:pt x="629" y="19987"/>
                  <a:pt x="1002" y="20194"/>
                </a:cubicBezTo>
                <a:cubicBezTo>
                  <a:pt x="1311" y="20365"/>
                  <a:pt x="1569" y="20378"/>
                  <a:pt x="3031" y="20303"/>
                </a:cubicBezTo>
                <a:cubicBezTo>
                  <a:pt x="5129" y="20194"/>
                  <a:pt x="5324" y="20200"/>
                  <a:pt x="5562" y="20378"/>
                </a:cubicBezTo>
                <a:cubicBezTo>
                  <a:pt x="5721" y="20498"/>
                  <a:pt x="5792" y="20489"/>
                  <a:pt x="5976" y="20326"/>
                </a:cubicBezTo>
                <a:cubicBezTo>
                  <a:pt x="6355" y="19987"/>
                  <a:pt x="7376" y="19289"/>
                  <a:pt x="7572" y="19235"/>
                </a:cubicBezTo>
                <a:cubicBezTo>
                  <a:pt x="7782" y="19178"/>
                  <a:pt x="7911" y="18955"/>
                  <a:pt x="7856" y="18742"/>
                </a:cubicBezTo>
                <a:cubicBezTo>
                  <a:pt x="7835" y="18663"/>
                  <a:pt x="7857" y="18565"/>
                  <a:pt x="7903" y="18524"/>
                </a:cubicBezTo>
                <a:cubicBezTo>
                  <a:pt x="8004" y="18435"/>
                  <a:pt x="8155" y="17918"/>
                  <a:pt x="8176" y="17590"/>
                </a:cubicBezTo>
                <a:cubicBezTo>
                  <a:pt x="8184" y="17461"/>
                  <a:pt x="8230" y="17366"/>
                  <a:pt x="8279" y="17379"/>
                </a:cubicBezTo>
                <a:cubicBezTo>
                  <a:pt x="8407" y="17414"/>
                  <a:pt x="8576" y="16513"/>
                  <a:pt x="8516" y="16122"/>
                </a:cubicBezTo>
                <a:cubicBezTo>
                  <a:pt x="8485" y="15923"/>
                  <a:pt x="8503" y="15756"/>
                  <a:pt x="8559" y="15706"/>
                </a:cubicBezTo>
                <a:cubicBezTo>
                  <a:pt x="8623" y="15650"/>
                  <a:pt x="8674" y="15657"/>
                  <a:pt x="8714" y="15723"/>
                </a:cubicBezTo>
                <a:cubicBezTo>
                  <a:pt x="8755" y="15053"/>
                  <a:pt x="8924" y="14827"/>
                  <a:pt x="9324" y="14806"/>
                </a:cubicBezTo>
                <a:cubicBezTo>
                  <a:pt x="9517" y="14796"/>
                  <a:pt x="9627" y="14789"/>
                  <a:pt x="9737" y="14803"/>
                </a:cubicBezTo>
                <a:cubicBezTo>
                  <a:pt x="9750" y="14731"/>
                  <a:pt x="9818" y="14647"/>
                  <a:pt x="9910" y="14597"/>
                </a:cubicBezTo>
                <a:cubicBezTo>
                  <a:pt x="9940" y="14581"/>
                  <a:pt x="9973" y="14571"/>
                  <a:pt x="10009" y="14564"/>
                </a:cubicBezTo>
                <a:cubicBezTo>
                  <a:pt x="10036" y="14476"/>
                  <a:pt x="10244" y="14279"/>
                  <a:pt x="10512" y="14092"/>
                </a:cubicBezTo>
                <a:cubicBezTo>
                  <a:pt x="10864" y="13845"/>
                  <a:pt x="11075" y="13624"/>
                  <a:pt x="11090" y="13485"/>
                </a:cubicBezTo>
                <a:cubicBezTo>
                  <a:pt x="11131" y="13080"/>
                  <a:pt x="11253" y="13048"/>
                  <a:pt x="11575" y="13359"/>
                </a:cubicBezTo>
                <a:cubicBezTo>
                  <a:pt x="11762" y="13539"/>
                  <a:pt x="11945" y="13631"/>
                  <a:pt x="12025" y="13586"/>
                </a:cubicBezTo>
                <a:cubicBezTo>
                  <a:pt x="12065" y="13564"/>
                  <a:pt x="12139" y="13537"/>
                  <a:pt x="12222" y="13512"/>
                </a:cubicBezTo>
                <a:cubicBezTo>
                  <a:pt x="12323" y="13462"/>
                  <a:pt x="12517" y="13410"/>
                  <a:pt x="12757" y="13361"/>
                </a:cubicBezTo>
                <a:cubicBezTo>
                  <a:pt x="12779" y="13350"/>
                  <a:pt x="12797" y="13339"/>
                  <a:pt x="12808" y="13329"/>
                </a:cubicBezTo>
                <a:cubicBezTo>
                  <a:pt x="12890" y="13257"/>
                  <a:pt x="13063" y="13246"/>
                  <a:pt x="13247" y="13277"/>
                </a:cubicBezTo>
                <a:cubicBezTo>
                  <a:pt x="13276" y="13273"/>
                  <a:pt x="13305" y="13269"/>
                  <a:pt x="13334" y="13265"/>
                </a:cubicBezTo>
                <a:cubicBezTo>
                  <a:pt x="13414" y="13241"/>
                  <a:pt x="13509" y="13220"/>
                  <a:pt x="13624" y="13205"/>
                </a:cubicBezTo>
                <a:cubicBezTo>
                  <a:pt x="13865" y="13174"/>
                  <a:pt x="14105" y="13101"/>
                  <a:pt x="14156" y="13043"/>
                </a:cubicBezTo>
                <a:cubicBezTo>
                  <a:pt x="14212" y="12980"/>
                  <a:pt x="14340" y="12987"/>
                  <a:pt x="14472" y="13058"/>
                </a:cubicBezTo>
                <a:cubicBezTo>
                  <a:pt x="14595" y="13124"/>
                  <a:pt x="14839" y="13178"/>
                  <a:pt x="15016" y="13178"/>
                </a:cubicBezTo>
                <a:cubicBezTo>
                  <a:pt x="15020" y="13178"/>
                  <a:pt x="15023" y="13179"/>
                  <a:pt x="15027" y="13179"/>
                </a:cubicBezTo>
                <a:lnTo>
                  <a:pt x="15139" y="13178"/>
                </a:lnTo>
                <a:lnTo>
                  <a:pt x="15148" y="13193"/>
                </a:lnTo>
                <a:cubicBezTo>
                  <a:pt x="15323" y="13229"/>
                  <a:pt x="15502" y="13336"/>
                  <a:pt x="15697" y="13523"/>
                </a:cubicBezTo>
                <a:cubicBezTo>
                  <a:pt x="15874" y="13693"/>
                  <a:pt x="16101" y="13862"/>
                  <a:pt x="16232" y="13926"/>
                </a:cubicBezTo>
                <a:cubicBezTo>
                  <a:pt x="16393" y="13874"/>
                  <a:pt x="16682" y="14046"/>
                  <a:pt x="16770" y="14280"/>
                </a:cubicBezTo>
                <a:cubicBezTo>
                  <a:pt x="16787" y="14327"/>
                  <a:pt x="16807" y="14375"/>
                  <a:pt x="16828" y="14423"/>
                </a:cubicBezTo>
                <a:cubicBezTo>
                  <a:pt x="16980" y="14622"/>
                  <a:pt x="17097" y="14834"/>
                  <a:pt x="17118" y="14972"/>
                </a:cubicBezTo>
                <a:cubicBezTo>
                  <a:pt x="17285" y="15239"/>
                  <a:pt x="17463" y="15455"/>
                  <a:pt x="17587" y="15516"/>
                </a:cubicBezTo>
                <a:cubicBezTo>
                  <a:pt x="17650" y="15548"/>
                  <a:pt x="17708" y="15568"/>
                  <a:pt x="17766" y="15577"/>
                </a:cubicBezTo>
                <a:cubicBezTo>
                  <a:pt x="17907" y="15590"/>
                  <a:pt x="18060" y="15538"/>
                  <a:pt x="18227" y="15425"/>
                </a:cubicBezTo>
                <a:cubicBezTo>
                  <a:pt x="18344" y="15337"/>
                  <a:pt x="18477" y="15210"/>
                  <a:pt x="18639" y="15039"/>
                </a:cubicBezTo>
                <a:cubicBezTo>
                  <a:pt x="18727" y="14946"/>
                  <a:pt x="18796" y="14876"/>
                  <a:pt x="18853" y="14822"/>
                </a:cubicBezTo>
                <a:cubicBezTo>
                  <a:pt x="18910" y="14759"/>
                  <a:pt x="18954" y="14718"/>
                  <a:pt x="18992" y="14703"/>
                </a:cubicBezTo>
                <a:cubicBezTo>
                  <a:pt x="19054" y="14651"/>
                  <a:pt x="19091" y="14654"/>
                  <a:pt x="19105" y="14717"/>
                </a:cubicBezTo>
                <a:cubicBezTo>
                  <a:pt x="19108" y="14732"/>
                  <a:pt x="19130" y="14814"/>
                  <a:pt x="19140" y="14854"/>
                </a:cubicBezTo>
                <a:cubicBezTo>
                  <a:pt x="19140" y="14854"/>
                  <a:pt x="19140" y="14855"/>
                  <a:pt x="19140" y="14855"/>
                </a:cubicBezTo>
                <a:cubicBezTo>
                  <a:pt x="19207" y="15039"/>
                  <a:pt x="19287" y="15396"/>
                  <a:pt x="19438" y="15994"/>
                </a:cubicBezTo>
                <a:cubicBezTo>
                  <a:pt x="19531" y="16359"/>
                  <a:pt x="19652" y="16711"/>
                  <a:pt x="19796" y="17037"/>
                </a:cubicBezTo>
                <a:cubicBezTo>
                  <a:pt x="19884" y="17192"/>
                  <a:pt x="19991" y="17335"/>
                  <a:pt x="20145" y="17523"/>
                </a:cubicBezTo>
                <a:cubicBezTo>
                  <a:pt x="20397" y="17832"/>
                  <a:pt x="20693" y="18152"/>
                  <a:pt x="20802" y="18233"/>
                </a:cubicBezTo>
                <a:cubicBezTo>
                  <a:pt x="20923" y="18324"/>
                  <a:pt x="21246" y="18436"/>
                  <a:pt x="21600" y="18528"/>
                </a:cubicBezTo>
                <a:lnTo>
                  <a:pt x="21600" y="0"/>
                </a:lnTo>
                <a:lnTo>
                  <a:pt x="0" y="0"/>
                </a:lnTo>
                <a:close/>
                <a:moveTo>
                  <a:pt x="18446" y="18596"/>
                </a:moveTo>
                <a:cubicBezTo>
                  <a:pt x="18456" y="18601"/>
                  <a:pt x="18464" y="18606"/>
                  <a:pt x="18470" y="18612"/>
                </a:cubicBezTo>
                <a:cubicBezTo>
                  <a:pt x="18462" y="18606"/>
                  <a:pt x="18454" y="18601"/>
                  <a:pt x="18446" y="18596"/>
                </a:cubicBezTo>
                <a:close/>
                <a:moveTo>
                  <a:pt x="13119" y="21555"/>
                </a:moveTo>
                <a:cubicBezTo>
                  <a:pt x="13118" y="21557"/>
                  <a:pt x="13118" y="21560"/>
                  <a:pt x="13118" y="21562"/>
                </a:cubicBezTo>
                <a:cubicBezTo>
                  <a:pt x="13117" y="21574"/>
                  <a:pt x="13118" y="21585"/>
                  <a:pt x="13121" y="21596"/>
                </a:cubicBezTo>
                <a:cubicBezTo>
                  <a:pt x="13122" y="21597"/>
                  <a:pt x="13124" y="21599"/>
                  <a:pt x="13125" y="21600"/>
                </a:cubicBezTo>
                <a:cubicBezTo>
                  <a:pt x="13127" y="21586"/>
                  <a:pt x="13124" y="21571"/>
                  <a:pt x="13119" y="21555"/>
                </a:cubicBezTo>
                <a:close/>
              </a:path>
            </a:pathLst>
          </a:custGeom>
          <a:ln w="12700">
            <a:miter lim="400000"/>
          </a:ln>
        </p:spPr>
      </p:pic>
      <p:pic>
        <p:nvPicPr>
          <p:cNvPr id="127" name="DSC_0643.jpg" descr="DSC_0643.jpg"/>
          <p:cNvPicPr>
            <a:picLocks noChangeAspect="1"/>
          </p:cNvPicPr>
          <p:nvPr/>
        </p:nvPicPr>
        <p:blipFill>
          <a:blip r:embed="rId7">
            <a:extLst/>
          </a:blip>
          <a:srcRect l="8939" r="8937" b="5194"/>
          <a:stretch>
            <a:fillRect/>
          </a:stretch>
        </p:blipFill>
        <p:spPr>
          <a:xfrm>
            <a:off x="25984146" y="17492764"/>
            <a:ext cx="10553698" cy="7091504"/>
          </a:xfrm>
          <a:custGeom>
            <a:avLst/>
            <a:gdLst/>
            <a:ahLst/>
            <a:cxnLst>
              <a:cxn ang="0">
                <a:pos x="wd2" y="hd2"/>
              </a:cxn>
              <a:cxn ang="5400000">
                <a:pos x="wd2" y="hd2"/>
              </a:cxn>
              <a:cxn ang="10800000">
                <a:pos x="wd2" y="hd2"/>
              </a:cxn>
              <a:cxn ang="16200000">
                <a:pos x="wd2" y="hd2"/>
              </a:cxn>
            </a:cxnLst>
            <a:rect l="0" t="0" r="r" b="b"/>
            <a:pathLst>
              <a:path w="21600" h="21591" extrusionOk="0">
                <a:moveTo>
                  <a:pt x="0" y="0"/>
                </a:moveTo>
                <a:lnTo>
                  <a:pt x="0" y="21569"/>
                </a:lnTo>
                <a:cubicBezTo>
                  <a:pt x="387" y="21579"/>
                  <a:pt x="860" y="21586"/>
                  <a:pt x="1552" y="21589"/>
                </a:cubicBezTo>
                <a:cubicBezTo>
                  <a:pt x="3542" y="21600"/>
                  <a:pt x="4203" y="21564"/>
                  <a:pt x="4413" y="21434"/>
                </a:cubicBezTo>
                <a:cubicBezTo>
                  <a:pt x="4563" y="21341"/>
                  <a:pt x="4862" y="21265"/>
                  <a:pt x="5077" y="21265"/>
                </a:cubicBezTo>
                <a:cubicBezTo>
                  <a:pt x="5404" y="21265"/>
                  <a:pt x="5511" y="21199"/>
                  <a:pt x="5737" y="20860"/>
                </a:cubicBezTo>
                <a:cubicBezTo>
                  <a:pt x="5885" y="20638"/>
                  <a:pt x="6044" y="20448"/>
                  <a:pt x="6091" y="20439"/>
                </a:cubicBezTo>
                <a:cubicBezTo>
                  <a:pt x="6138" y="20429"/>
                  <a:pt x="6257" y="20414"/>
                  <a:pt x="6357" y="20403"/>
                </a:cubicBezTo>
                <a:cubicBezTo>
                  <a:pt x="6395" y="20399"/>
                  <a:pt x="6429" y="20381"/>
                  <a:pt x="6462" y="20352"/>
                </a:cubicBezTo>
                <a:cubicBezTo>
                  <a:pt x="6690" y="19847"/>
                  <a:pt x="6822" y="19101"/>
                  <a:pt x="6650" y="18944"/>
                </a:cubicBezTo>
                <a:cubicBezTo>
                  <a:pt x="6608" y="18906"/>
                  <a:pt x="6592" y="18768"/>
                  <a:pt x="6615" y="18637"/>
                </a:cubicBezTo>
                <a:cubicBezTo>
                  <a:pt x="6638" y="18507"/>
                  <a:pt x="6615" y="18361"/>
                  <a:pt x="6565" y="18314"/>
                </a:cubicBezTo>
                <a:cubicBezTo>
                  <a:pt x="6455" y="18214"/>
                  <a:pt x="6441" y="17660"/>
                  <a:pt x="6545" y="17565"/>
                </a:cubicBezTo>
                <a:cubicBezTo>
                  <a:pt x="6597" y="17517"/>
                  <a:pt x="6727" y="17667"/>
                  <a:pt x="6853" y="17888"/>
                </a:cubicBezTo>
                <a:cubicBezTo>
                  <a:pt x="6834" y="17667"/>
                  <a:pt x="6818" y="17413"/>
                  <a:pt x="6807" y="17124"/>
                </a:cubicBezTo>
                <a:cubicBezTo>
                  <a:pt x="6764" y="16069"/>
                  <a:pt x="6769" y="15649"/>
                  <a:pt x="6841" y="15641"/>
                </a:cubicBezTo>
                <a:cubicBezTo>
                  <a:pt x="6865" y="15638"/>
                  <a:pt x="6896" y="15682"/>
                  <a:pt x="6935" y="15763"/>
                </a:cubicBezTo>
                <a:cubicBezTo>
                  <a:pt x="6989" y="15872"/>
                  <a:pt x="7270" y="16024"/>
                  <a:pt x="7560" y="16102"/>
                </a:cubicBezTo>
                <a:cubicBezTo>
                  <a:pt x="8117" y="16252"/>
                  <a:pt x="9362" y="16817"/>
                  <a:pt x="9455" y="16963"/>
                </a:cubicBezTo>
                <a:cubicBezTo>
                  <a:pt x="9541" y="17097"/>
                  <a:pt x="9598" y="18117"/>
                  <a:pt x="9524" y="18184"/>
                </a:cubicBezTo>
                <a:cubicBezTo>
                  <a:pt x="9488" y="18218"/>
                  <a:pt x="9480" y="18475"/>
                  <a:pt x="9505" y="18755"/>
                </a:cubicBezTo>
                <a:cubicBezTo>
                  <a:pt x="9541" y="19154"/>
                  <a:pt x="9520" y="19294"/>
                  <a:pt x="9360" y="19557"/>
                </a:cubicBezTo>
                <a:cubicBezTo>
                  <a:pt x="9464" y="19628"/>
                  <a:pt x="9561" y="19737"/>
                  <a:pt x="9683" y="19906"/>
                </a:cubicBezTo>
                <a:cubicBezTo>
                  <a:pt x="9854" y="20145"/>
                  <a:pt x="10189" y="20543"/>
                  <a:pt x="10427" y="20790"/>
                </a:cubicBezTo>
                <a:cubicBezTo>
                  <a:pt x="10807" y="21183"/>
                  <a:pt x="10912" y="21233"/>
                  <a:pt x="11276" y="21194"/>
                </a:cubicBezTo>
                <a:cubicBezTo>
                  <a:pt x="11504" y="21170"/>
                  <a:pt x="11691" y="21143"/>
                  <a:pt x="11691" y="21135"/>
                </a:cubicBezTo>
                <a:cubicBezTo>
                  <a:pt x="11691" y="21127"/>
                  <a:pt x="11786" y="21095"/>
                  <a:pt x="11903" y="21064"/>
                </a:cubicBezTo>
                <a:cubicBezTo>
                  <a:pt x="12174" y="20992"/>
                  <a:pt x="13341" y="20168"/>
                  <a:pt x="13536" y="19911"/>
                </a:cubicBezTo>
                <a:cubicBezTo>
                  <a:pt x="13697" y="19700"/>
                  <a:pt x="13738" y="19063"/>
                  <a:pt x="13600" y="18937"/>
                </a:cubicBezTo>
                <a:cubicBezTo>
                  <a:pt x="13520" y="18864"/>
                  <a:pt x="13500" y="18511"/>
                  <a:pt x="13527" y="18202"/>
                </a:cubicBezTo>
                <a:cubicBezTo>
                  <a:pt x="13510" y="18051"/>
                  <a:pt x="13493" y="17853"/>
                  <a:pt x="13473" y="17584"/>
                </a:cubicBezTo>
                <a:cubicBezTo>
                  <a:pt x="13436" y="17095"/>
                  <a:pt x="13380" y="16859"/>
                  <a:pt x="13302" y="16859"/>
                </a:cubicBezTo>
                <a:cubicBezTo>
                  <a:pt x="13238" y="16859"/>
                  <a:pt x="13164" y="16810"/>
                  <a:pt x="13138" y="16747"/>
                </a:cubicBezTo>
                <a:cubicBezTo>
                  <a:pt x="13083" y="16616"/>
                  <a:pt x="13727" y="16086"/>
                  <a:pt x="13804" y="16199"/>
                </a:cubicBezTo>
                <a:cubicBezTo>
                  <a:pt x="13832" y="16240"/>
                  <a:pt x="13855" y="16186"/>
                  <a:pt x="13855" y="16079"/>
                </a:cubicBezTo>
                <a:cubicBezTo>
                  <a:pt x="13855" y="15836"/>
                  <a:pt x="14076" y="15547"/>
                  <a:pt x="14142" y="15705"/>
                </a:cubicBezTo>
                <a:cubicBezTo>
                  <a:pt x="14168" y="15768"/>
                  <a:pt x="14312" y="15857"/>
                  <a:pt x="14461" y="15901"/>
                </a:cubicBezTo>
                <a:cubicBezTo>
                  <a:pt x="14610" y="15945"/>
                  <a:pt x="14849" y="16115"/>
                  <a:pt x="14992" y="16277"/>
                </a:cubicBezTo>
                <a:cubicBezTo>
                  <a:pt x="15447" y="16790"/>
                  <a:pt x="15938" y="17099"/>
                  <a:pt x="16539" y="17248"/>
                </a:cubicBezTo>
                <a:cubicBezTo>
                  <a:pt x="16859" y="17328"/>
                  <a:pt x="17216" y="17418"/>
                  <a:pt x="17333" y="17450"/>
                </a:cubicBezTo>
                <a:cubicBezTo>
                  <a:pt x="17450" y="17482"/>
                  <a:pt x="17696" y="17526"/>
                  <a:pt x="17880" y="17548"/>
                </a:cubicBezTo>
                <a:cubicBezTo>
                  <a:pt x="17901" y="17550"/>
                  <a:pt x="17917" y="17552"/>
                  <a:pt x="17936" y="17555"/>
                </a:cubicBezTo>
                <a:cubicBezTo>
                  <a:pt x="18026" y="17385"/>
                  <a:pt x="18086" y="17395"/>
                  <a:pt x="18166" y="17645"/>
                </a:cubicBezTo>
                <a:cubicBezTo>
                  <a:pt x="18244" y="17728"/>
                  <a:pt x="18286" y="17892"/>
                  <a:pt x="18368" y="18251"/>
                </a:cubicBezTo>
                <a:cubicBezTo>
                  <a:pt x="18452" y="18616"/>
                  <a:pt x="18580" y="19016"/>
                  <a:pt x="18655" y="19137"/>
                </a:cubicBezTo>
                <a:cubicBezTo>
                  <a:pt x="18688" y="19191"/>
                  <a:pt x="18711" y="19232"/>
                  <a:pt x="18726" y="19267"/>
                </a:cubicBezTo>
                <a:cubicBezTo>
                  <a:pt x="18825" y="19413"/>
                  <a:pt x="18950" y="19571"/>
                  <a:pt x="19116" y="19767"/>
                </a:cubicBezTo>
                <a:cubicBezTo>
                  <a:pt x="19135" y="19790"/>
                  <a:pt x="19152" y="19808"/>
                  <a:pt x="19171" y="19830"/>
                </a:cubicBezTo>
                <a:cubicBezTo>
                  <a:pt x="19307" y="19982"/>
                  <a:pt x="19445" y="20129"/>
                  <a:pt x="19567" y="20253"/>
                </a:cubicBezTo>
                <a:cubicBezTo>
                  <a:pt x="19767" y="20441"/>
                  <a:pt x="19939" y="20555"/>
                  <a:pt x="20128" y="20630"/>
                </a:cubicBezTo>
                <a:cubicBezTo>
                  <a:pt x="20152" y="20640"/>
                  <a:pt x="20175" y="20652"/>
                  <a:pt x="20197" y="20666"/>
                </a:cubicBezTo>
                <a:cubicBezTo>
                  <a:pt x="20339" y="20720"/>
                  <a:pt x="20508" y="20776"/>
                  <a:pt x="20714" y="20841"/>
                </a:cubicBezTo>
                <a:cubicBezTo>
                  <a:pt x="21075" y="20954"/>
                  <a:pt x="21367" y="21010"/>
                  <a:pt x="21600" y="21016"/>
                </a:cubicBezTo>
                <a:lnTo>
                  <a:pt x="21600" y="0"/>
                </a:lnTo>
                <a:lnTo>
                  <a:pt x="0" y="0"/>
                </a:lnTo>
                <a:close/>
              </a:path>
            </a:pathLst>
          </a:custGeom>
          <a:ln w="12700">
            <a:miter lim="400000"/>
          </a:ln>
        </p:spPr>
      </p:pic>
      <p:pic>
        <p:nvPicPr>
          <p:cNvPr id="128" name="DSC_0649.jpg" descr="DSC_0649.jpg"/>
          <p:cNvPicPr>
            <a:picLocks noChangeAspect="1"/>
          </p:cNvPicPr>
          <p:nvPr/>
        </p:nvPicPr>
        <p:blipFill>
          <a:blip r:embed="rId8">
            <a:extLst/>
          </a:blip>
          <a:srcRect r="12052" b="8110"/>
          <a:stretch>
            <a:fillRect/>
          </a:stretch>
        </p:blipFill>
        <p:spPr>
          <a:xfrm>
            <a:off x="38441743" y="17388938"/>
            <a:ext cx="10553697" cy="7321228"/>
          </a:xfrm>
          <a:custGeom>
            <a:avLst/>
            <a:gdLst/>
            <a:ahLst/>
            <a:cxnLst>
              <a:cxn ang="0">
                <a:pos x="wd2" y="hd2"/>
              </a:cxn>
              <a:cxn ang="5400000">
                <a:pos x="wd2" y="hd2"/>
              </a:cxn>
              <a:cxn ang="10800000">
                <a:pos x="wd2" y="hd2"/>
              </a:cxn>
              <a:cxn ang="16200000">
                <a:pos x="wd2" y="hd2"/>
              </a:cxn>
            </a:cxnLst>
            <a:rect l="0" t="0" r="r" b="b"/>
            <a:pathLst>
              <a:path w="21600" h="21579" extrusionOk="0">
                <a:moveTo>
                  <a:pt x="0" y="0"/>
                </a:moveTo>
                <a:lnTo>
                  <a:pt x="0" y="9728"/>
                </a:lnTo>
                <a:lnTo>
                  <a:pt x="0" y="10282"/>
                </a:lnTo>
                <a:cubicBezTo>
                  <a:pt x="0" y="15636"/>
                  <a:pt x="7" y="18248"/>
                  <a:pt x="37" y="19460"/>
                </a:cubicBezTo>
                <a:lnTo>
                  <a:pt x="771" y="19484"/>
                </a:lnTo>
                <a:cubicBezTo>
                  <a:pt x="1636" y="19512"/>
                  <a:pt x="1595" y="19513"/>
                  <a:pt x="3120" y="19407"/>
                </a:cubicBezTo>
                <a:cubicBezTo>
                  <a:pt x="4152" y="19335"/>
                  <a:pt x="4268" y="19299"/>
                  <a:pt x="4708" y="18914"/>
                </a:cubicBezTo>
                <a:cubicBezTo>
                  <a:pt x="5532" y="18194"/>
                  <a:pt x="5682" y="17946"/>
                  <a:pt x="5714" y="17254"/>
                </a:cubicBezTo>
                <a:cubicBezTo>
                  <a:pt x="5749" y="16506"/>
                  <a:pt x="5910" y="16436"/>
                  <a:pt x="5983" y="17138"/>
                </a:cubicBezTo>
                <a:lnTo>
                  <a:pt x="6035" y="17646"/>
                </a:lnTo>
                <a:lnTo>
                  <a:pt x="6146" y="17269"/>
                </a:lnTo>
                <a:cubicBezTo>
                  <a:pt x="6254" y="16902"/>
                  <a:pt x="6444" y="16880"/>
                  <a:pt x="6444" y="17235"/>
                </a:cubicBezTo>
                <a:cubicBezTo>
                  <a:pt x="6444" y="17333"/>
                  <a:pt x="6507" y="17488"/>
                  <a:pt x="6584" y="17580"/>
                </a:cubicBezTo>
                <a:cubicBezTo>
                  <a:pt x="6661" y="17672"/>
                  <a:pt x="6724" y="17858"/>
                  <a:pt x="6724" y="17994"/>
                </a:cubicBezTo>
                <a:cubicBezTo>
                  <a:pt x="6724" y="18441"/>
                  <a:pt x="7160" y="19671"/>
                  <a:pt x="7424" y="19970"/>
                </a:cubicBezTo>
                <a:cubicBezTo>
                  <a:pt x="7572" y="20137"/>
                  <a:pt x="7816" y="20262"/>
                  <a:pt x="7995" y="20262"/>
                </a:cubicBezTo>
                <a:cubicBezTo>
                  <a:pt x="8166" y="20262"/>
                  <a:pt x="8574" y="20440"/>
                  <a:pt x="8899" y="20654"/>
                </a:cubicBezTo>
                <a:cubicBezTo>
                  <a:pt x="9225" y="20868"/>
                  <a:pt x="9678" y="21117"/>
                  <a:pt x="9905" y="21206"/>
                </a:cubicBezTo>
                <a:cubicBezTo>
                  <a:pt x="10341" y="21377"/>
                  <a:pt x="10499" y="21438"/>
                  <a:pt x="10532" y="21494"/>
                </a:cubicBezTo>
                <a:cubicBezTo>
                  <a:pt x="10931" y="21588"/>
                  <a:pt x="11323" y="21600"/>
                  <a:pt x="11789" y="21549"/>
                </a:cubicBezTo>
                <a:cubicBezTo>
                  <a:pt x="12615" y="21460"/>
                  <a:pt x="14066" y="20904"/>
                  <a:pt x="14706" y="20432"/>
                </a:cubicBezTo>
                <a:cubicBezTo>
                  <a:pt x="14892" y="20295"/>
                  <a:pt x="15201" y="19884"/>
                  <a:pt x="15393" y="19519"/>
                </a:cubicBezTo>
                <a:cubicBezTo>
                  <a:pt x="15585" y="19154"/>
                  <a:pt x="15804" y="18839"/>
                  <a:pt x="15879" y="18818"/>
                </a:cubicBezTo>
                <a:cubicBezTo>
                  <a:pt x="15954" y="18798"/>
                  <a:pt x="16236" y="19018"/>
                  <a:pt x="16506" y="19309"/>
                </a:cubicBezTo>
                <a:cubicBezTo>
                  <a:pt x="17200" y="20059"/>
                  <a:pt x="17512" y="20176"/>
                  <a:pt x="18621" y="20092"/>
                </a:cubicBezTo>
                <a:cubicBezTo>
                  <a:pt x="19631" y="20016"/>
                  <a:pt x="21093" y="20353"/>
                  <a:pt x="21384" y="20729"/>
                </a:cubicBezTo>
                <a:cubicBezTo>
                  <a:pt x="21443" y="20805"/>
                  <a:pt x="21518" y="20877"/>
                  <a:pt x="21600" y="20945"/>
                </a:cubicBezTo>
                <a:lnTo>
                  <a:pt x="21600" y="0"/>
                </a:lnTo>
                <a:lnTo>
                  <a:pt x="0" y="0"/>
                </a:lnTo>
                <a:close/>
              </a:path>
            </a:pathLst>
          </a:custGeom>
          <a:ln w="12700">
            <a:miter lim="400000"/>
          </a:ln>
        </p:spPr>
      </p:pic>
      <p:sp>
        <p:nvSpPr>
          <p:cNvPr id="129" name="Pre-op"/>
          <p:cNvSpPr txBox="1"/>
          <p:nvPr/>
        </p:nvSpPr>
        <p:spPr>
          <a:xfrm>
            <a:off x="6693808" y="24351156"/>
            <a:ext cx="1836494" cy="1569042"/>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lvl1pPr>
              <a:defRPr sz="4200" b="1">
                <a:latin typeface="+mj-lt"/>
                <a:ea typeface="+mj-ea"/>
                <a:cs typeface="+mj-cs"/>
                <a:sym typeface="Helvetica Neue"/>
              </a:defRPr>
            </a:lvl1pPr>
          </a:lstStyle>
          <a:p>
            <a:r>
              <a:t>Pre-op</a:t>
            </a:r>
          </a:p>
        </p:txBody>
      </p:sp>
      <p:sp>
        <p:nvSpPr>
          <p:cNvPr id="130" name="Flapless &amp; Implant…"/>
          <p:cNvSpPr txBox="1"/>
          <p:nvPr/>
        </p:nvSpPr>
        <p:spPr>
          <a:xfrm>
            <a:off x="16982564" y="24241948"/>
            <a:ext cx="4660301" cy="2215373"/>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p>
            <a:pPr>
              <a:defRPr sz="4200" b="1">
                <a:latin typeface="+mj-lt"/>
                <a:ea typeface="+mj-ea"/>
                <a:cs typeface="+mj-cs"/>
                <a:sym typeface="Helvetica Neue"/>
              </a:defRPr>
            </a:pPr>
            <a:r>
              <a:t>Flapless &amp; Implant</a:t>
            </a:r>
          </a:p>
          <a:p>
            <a:pPr>
              <a:defRPr sz="4200" b="1">
                <a:latin typeface="+mj-lt"/>
                <a:ea typeface="+mj-ea"/>
                <a:cs typeface="+mj-cs"/>
                <a:sym typeface="Helvetica Neue"/>
              </a:defRPr>
            </a:pPr>
            <a:r>
              <a:t>Placement</a:t>
            </a:r>
          </a:p>
        </p:txBody>
      </p:sp>
      <p:sp>
        <p:nvSpPr>
          <p:cNvPr id="131" name="Temporary Abutment"/>
          <p:cNvSpPr txBox="1"/>
          <p:nvPr/>
        </p:nvSpPr>
        <p:spPr>
          <a:xfrm>
            <a:off x="29112015" y="24507610"/>
            <a:ext cx="5130367" cy="1569042"/>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lvl1pPr>
              <a:defRPr sz="4200" b="1">
                <a:latin typeface="+mj-lt"/>
                <a:ea typeface="+mj-ea"/>
                <a:cs typeface="+mj-cs"/>
                <a:sym typeface="Helvetica Neue"/>
              </a:defRPr>
            </a:lvl1pPr>
          </a:lstStyle>
          <a:p>
            <a:r>
              <a:t>Temporary Abutment</a:t>
            </a:r>
          </a:p>
        </p:txBody>
      </p:sp>
      <p:sp>
        <p:nvSpPr>
          <p:cNvPr id="132" name="Immediate Temporary Crown"/>
          <p:cNvSpPr txBox="1"/>
          <p:nvPr/>
        </p:nvSpPr>
        <p:spPr>
          <a:xfrm>
            <a:off x="40216488" y="24528956"/>
            <a:ext cx="6973693" cy="1569042"/>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lvl1pPr>
              <a:defRPr sz="4200" b="1">
                <a:latin typeface="+mj-lt"/>
                <a:ea typeface="+mj-ea"/>
                <a:cs typeface="+mj-cs"/>
                <a:sym typeface="Helvetica Neue"/>
              </a:defRPr>
            </a:lvl1pPr>
          </a:lstStyle>
          <a:p>
            <a:r>
              <a:t>Immediate Temporary Crown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magine 9" descr="Immagine 9"/>
          <p:cNvPicPr>
            <a:picLocks noChangeAspect="1"/>
          </p:cNvPicPr>
          <p:nvPr/>
        </p:nvPicPr>
        <p:blipFill>
          <a:blip r:embed="rId2">
            <a:extLst/>
          </a:blip>
          <a:stretch>
            <a:fillRect/>
          </a:stretch>
        </p:blipFill>
        <p:spPr>
          <a:xfrm>
            <a:off x="44126794" y="576610"/>
            <a:ext cx="5885657" cy="3867718"/>
          </a:xfrm>
          <a:prstGeom prst="rect">
            <a:avLst/>
          </a:prstGeom>
          <a:ln w="63500">
            <a:solidFill>
              <a:srgbClr val="000000"/>
            </a:solidFill>
            <a:miter lim="400000"/>
          </a:ln>
        </p:spPr>
      </p:pic>
      <p:pic>
        <p:nvPicPr>
          <p:cNvPr id="135" name="DSC_1572.jpeg" descr="DSC_1572.jpeg"/>
          <p:cNvPicPr>
            <a:picLocks noChangeAspect="1"/>
          </p:cNvPicPr>
          <p:nvPr/>
        </p:nvPicPr>
        <p:blipFill>
          <a:blip r:embed="rId3">
            <a:extLst/>
          </a:blip>
          <a:srcRect l="10528" t="4086" r="6974"/>
          <a:stretch>
            <a:fillRect/>
          </a:stretch>
        </p:blipFill>
        <p:spPr>
          <a:xfrm rot="16200000" flipH="1">
            <a:off x="2747887" y="-1347945"/>
            <a:ext cx="6364717" cy="11099683"/>
          </a:xfrm>
          <a:prstGeom prst="rect">
            <a:avLst/>
          </a:prstGeom>
          <a:ln w="12700">
            <a:miter lim="400000"/>
          </a:ln>
        </p:spPr>
      </p:pic>
      <p:pic>
        <p:nvPicPr>
          <p:cNvPr id="136" name="R2 (3).jpeg" descr="R2 (3).jpeg"/>
          <p:cNvPicPr>
            <a:picLocks noChangeAspect="1"/>
          </p:cNvPicPr>
          <p:nvPr/>
        </p:nvPicPr>
        <p:blipFill>
          <a:blip r:embed="rId4">
            <a:extLst/>
          </a:blip>
          <a:stretch>
            <a:fillRect/>
          </a:stretch>
        </p:blipFill>
        <p:spPr>
          <a:xfrm flipH="1">
            <a:off x="22232722" y="987786"/>
            <a:ext cx="8570915" cy="6428187"/>
          </a:xfrm>
          <a:prstGeom prst="rect">
            <a:avLst/>
          </a:prstGeom>
          <a:ln w="12700">
            <a:miter lim="400000"/>
          </a:ln>
        </p:spPr>
      </p:pic>
      <p:pic>
        <p:nvPicPr>
          <p:cNvPr id="137" name="DSC_1575.jpeg" descr="DSC_1575.jpeg"/>
          <p:cNvPicPr>
            <a:picLocks noChangeAspect="1"/>
          </p:cNvPicPr>
          <p:nvPr/>
        </p:nvPicPr>
        <p:blipFill>
          <a:blip r:embed="rId5">
            <a:extLst/>
          </a:blip>
          <a:stretch>
            <a:fillRect/>
          </a:stretch>
        </p:blipFill>
        <p:spPr>
          <a:xfrm rot="16200000">
            <a:off x="13594480" y="-621045"/>
            <a:ext cx="6430568" cy="9645850"/>
          </a:xfrm>
          <a:prstGeom prst="rect">
            <a:avLst/>
          </a:prstGeom>
          <a:ln w="12700">
            <a:miter lim="400000"/>
          </a:ln>
        </p:spPr>
      </p:pic>
      <p:pic>
        <p:nvPicPr>
          <p:cNvPr id="138" name="DSC_1576.jpeg" descr="DSC_1576.jpeg"/>
          <p:cNvPicPr>
            <a:picLocks noChangeAspect="1"/>
          </p:cNvPicPr>
          <p:nvPr/>
        </p:nvPicPr>
        <p:blipFill>
          <a:blip r:embed="rId6">
            <a:extLst/>
          </a:blip>
          <a:srcRect l="2972" r="18945" b="7279"/>
          <a:stretch>
            <a:fillRect/>
          </a:stretch>
        </p:blipFill>
        <p:spPr>
          <a:xfrm rot="16200000" flipH="1">
            <a:off x="33914427" y="-1542018"/>
            <a:ext cx="6428014" cy="11449524"/>
          </a:xfrm>
          <a:prstGeom prst="rect">
            <a:avLst/>
          </a:prstGeom>
          <a:ln w="12700">
            <a:miter lim="400000"/>
          </a:ln>
        </p:spPr>
      </p:pic>
      <p:pic>
        <p:nvPicPr>
          <p:cNvPr id="139" name="R12 (2).jpeg" descr="R12 (2).jpeg"/>
          <p:cNvPicPr>
            <a:picLocks noChangeAspect="1"/>
          </p:cNvPicPr>
          <p:nvPr/>
        </p:nvPicPr>
        <p:blipFill>
          <a:blip r:embed="rId7">
            <a:extLst/>
          </a:blip>
          <a:srcRect b="11426"/>
          <a:stretch>
            <a:fillRect/>
          </a:stretch>
        </p:blipFill>
        <p:spPr>
          <a:xfrm flipH="1">
            <a:off x="343215" y="8200959"/>
            <a:ext cx="9678394" cy="6429209"/>
          </a:xfrm>
          <a:prstGeom prst="rect">
            <a:avLst/>
          </a:prstGeom>
          <a:ln w="12700">
            <a:miter lim="400000"/>
          </a:ln>
        </p:spPr>
      </p:pic>
      <p:pic>
        <p:nvPicPr>
          <p:cNvPr id="140" name="DSC_1601.JPG" descr="DSC_1601.JPG"/>
          <p:cNvPicPr>
            <a:picLocks noChangeAspect="1"/>
          </p:cNvPicPr>
          <p:nvPr/>
        </p:nvPicPr>
        <p:blipFill>
          <a:blip r:embed="rId8">
            <a:extLst/>
          </a:blip>
          <a:srcRect t="17452" b="4262"/>
          <a:stretch>
            <a:fillRect/>
          </a:stretch>
        </p:blipFill>
        <p:spPr>
          <a:xfrm rot="10800000">
            <a:off x="10701997" y="8196394"/>
            <a:ext cx="12444515" cy="6494661"/>
          </a:xfrm>
          <a:prstGeom prst="rect">
            <a:avLst/>
          </a:prstGeom>
          <a:ln w="12700">
            <a:miter lim="400000"/>
          </a:ln>
        </p:spPr>
      </p:pic>
      <p:pic>
        <p:nvPicPr>
          <p:cNvPr id="141" name="DSC_1595.JPG" descr="DSC_1595.JPG"/>
          <p:cNvPicPr>
            <a:picLocks noChangeAspect="1"/>
          </p:cNvPicPr>
          <p:nvPr/>
        </p:nvPicPr>
        <p:blipFill>
          <a:blip r:embed="rId9">
            <a:extLst/>
          </a:blip>
          <a:srcRect b="7548"/>
          <a:stretch>
            <a:fillRect/>
          </a:stretch>
        </p:blipFill>
        <p:spPr>
          <a:xfrm rot="16200000" flipH="1">
            <a:off x="25083925" y="6930542"/>
            <a:ext cx="6500143" cy="9013990"/>
          </a:xfrm>
          <a:prstGeom prst="rect">
            <a:avLst/>
          </a:prstGeom>
          <a:ln w="12700">
            <a:miter lim="400000"/>
          </a:ln>
        </p:spPr>
      </p:pic>
      <p:pic>
        <p:nvPicPr>
          <p:cNvPr id="142" name="DSC_1600.JPG" descr="DSC_1600.JPG"/>
          <p:cNvPicPr>
            <a:picLocks noChangeAspect="1"/>
          </p:cNvPicPr>
          <p:nvPr/>
        </p:nvPicPr>
        <p:blipFill>
          <a:blip r:embed="rId10">
            <a:extLst/>
          </a:blip>
          <a:stretch>
            <a:fillRect/>
          </a:stretch>
        </p:blipFill>
        <p:spPr>
          <a:xfrm>
            <a:off x="33521315" y="8200959"/>
            <a:ext cx="9644062" cy="6429378"/>
          </a:xfrm>
          <a:prstGeom prst="rect">
            <a:avLst/>
          </a:prstGeom>
          <a:ln w="12700">
            <a:miter lim="400000"/>
          </a:ln>
        </p:spPr>
      </p:pic>
      <p:pic>
        <p:nvPicPr>
          <p:cNvPr id="143" name="DSC_1565.JPG" descr="DSC_1565.JPG"/>
          <p:cNvPicPr>
            <a:picLocks noChangeAspect="1"/>
          </p:cNvPicPr>
          <p:nvPr/>
        </p:nvPicPr>
        <p:blipFill>
          <a:blip r:embed="rId11">
            <a:extLst/>
          </a:blip>
          <a:stretch>
            <a:fillRect/>
          </a:stretch>
        </p:blipFill>
        <p:spPr>
          <a:xfrm rot="10800000" flipH="1">
            <a:off x="385474" y="15258139"/>
            <a:ext cx="9594075" cy="6396053"/>
          </a:xfrm>
          <a:prstGeom prst="rect">
            <a:avLst/>
          </a:prstGeom>
          <a:ln w="12700">
            <a:miter lim="400000"/>
          </a:ln>
        </p:spPr>
      </p:pic>
      <p:pic>
        <p:nvPicPr>
          <p:cNvPr id="144" name="DSC_1566.JPG" descr="DSC_1566.JPG"/>
          <p:cNvPicPr>
            <a:picLocks noChangeAspect="1"/>
          </p:cNvPicPr>
          <p:nvPr/>
        </p:nvPicPr>
        <p:blipFill>
          <a:blip r:embed="rId12">
            <a:extLst/>
          </a:blip>
          <a:stretch>
            <a:fillRect/>
          </a:stretch>
        </p:blipFill>
        <p:spPr>
          <a:xfrm rot="10800000" flipH="1">
            <a:off x="10669968" y="15363386"/>
            <a:ext cx="9547026" cy="6364687"/>
          </a:xfrm>
          <a:prstGeom prst="rect">
            <a:avLst/>
          </a:prstGeom>
          <a:ln w="12700">
            <a:miter lim="400000"/>
          </a:ln>
        </p:spPr>
      </p:pic>
      <p:pic>
        <p:nvPicPr>
          <p:cNvPr id="145" name="DSC_1568.JPG" descr="DSC_1568.JPG"/>
          <p:cNvPicPr>
            <a:picLocks noChangeAspect="1"/>
          </p:cNvPicPr>
          <p:nvPr/>
        </p:nvPicPr>
        <p:blipFill>
          <a:blip r:embed="rId13">
            <a:extLst/>
          </a:blip>
          <a:stretch>
            <a:fillRect/>
          </a:stretch>
        </p:blipFill>
        <p:spPr>
          <a:xfrm rot="10800000" flipH="1">
            <a:off x="21536300" y="15458980"/>
            <a:ext cx="9171825" cy="6114549"/>
          </a:xfrm>
          <a:prstGeom prst="rect">
            <a:avLst/>
          </a:prstGeom>
          <a:ln w="12700">
            <a:miter lim="400000"/>
          </a:ln>
        </p:spPr>
      </p:pic>
      <p:sp>
        <p:nvSpPr>
          <p:cNvPr id="146" name="1"/>
          <p:cNvSpPr txBox="1"/>
          <p:nvPr/>
        </p:nvSpPr>
        <p:spPr>
          <a:xfrm>
            <a:off x="9746384" y="1163982"/>
            <a:ext cx="738326"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a:t>
            </a:r>
          </a:p>
        </p:txBody>
      </p:sp>
      <p:sp>
        <p:nvSpPr>
          <p:cNvPr id="147" name="1"/>
          <p:cNvSpPr txBox="1"/>
          <p:nvPr/>
        </p:nvSpPr>
        <p:spPr>
          <a:xfrm>
            <a:off x="20374569" y="1163982"/>
            <a:ext cx="738326"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a:t>
            </a:r>
          </a:p>
        </p:txBody>
      </p:sp>
      <p:sp>
        <p:nvSpPr>
          <p:cNvPr id="148" name="2"/>
          <p:cNvSpPr txBox="1"/>
          <p:nvPr/>
        </p:nvSpPr>
        <p:spPr>
          <a:xfrm>
            <a:off x="29642532" y="960782"/>
            <a:ext cx="738326"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2</a:t>
            </a:r>
          </a:p>
        </p:txBody>
      </p:sp>
      <p:sp>
        <p:nvSpPr>
          <p:cNvPr id="149" name="3"/>
          <p:cNvSpPr txBox="1"/>
          <p:nvPr/>
        </p:nvSpPr>
        <p:spPr>
          <a:xfrm>
            <a:off x="41556155" y="960782"/>
            <a:ext cx="738326"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3</a:t>
            </a:r>
          </a:p>
        </p:txBody>
      </p:sp>
      <p:sp>
        <p:nvSpPr>
          <p:cNvPr id="150" name="4"/>
          <p:cNvSpPr txBox="1"/>
          <p:nvPr/>
        </p:nvSpPr>
        <p:spPr>
          <a:xfrm>
            <a:off x="8792484" y="8211528"/>
            <a:ext cx="738326" cy="1240733"/>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4</a:t>
            </a:r>
          </a:p>
        </p:txBody>
      </p:sp>
      <p:sp>
        <p:nvSpPr>
          <p:cNvPr id="151" name="5"/>
          <p:cNvSpPr txBox="1"/>
          <p:nvPr/>
        </p:nvSpPr>
        <p:spPr>
          <a:xfrm>
            <a:off x="21769362" y="8211528"/>
            <a:ext cx="738326" cy="1240733"/>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5</a:t>
            </a:r>
          </a:p>
        </p:txBody>
      </p:sp>
      <p:sp>
        <p:nvSpPr>
          <p:cNvPr id="152" name="6"/>
          <p:cNvSpPr txBox="1"/>
          <p:nvPr/>
        </p:nvSpPr>
        <p:spPr>
          <a:xfrm>
            <a:off x="31437800" y="8211528"/>
            <a:ext cx="738326" cy="1240733"/>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6</a:t>
            </a:r>
          </a:p>
        </p:txBody>
      </p:sp>
      <p:sp>
        <p:nvSpPr>
          <p:cNvPr id="153" name="7"/>
          <p:cNvSpPr txBox="1"/>
          <p:nvPr/>
        </p:nvSpPr>
        <p:spPr>
          <a:xfrm>
            <a:off x="42129817" y="8209292"/>
            <a:ext cx="738325"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7</a:t>
            </a:r>
          </a:p>
        </p:txBody>
      </p:sp>
      <p:sp>
        <p:nvSpPr>
          <p:cNvPr id="154" name="8"/>
          <p:cNvSpPr txBox="1"/>
          <p:nvPr/>
        </p:nvSpPr>
        <p:spPr>
          <a:xfrm>
            <a:off x="29642530" y="15478030"/>
            <a:ext cx="738325"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8</a:t>
            </a:r>
          </a:p>
        </p:txBody>
      </p:sp>
      <p:sp>
        <p:nvSpPr>
          <p:cNvPr id="155" name="8"/>
          <p:cNvSpPr txBox="1"/>
          <p:nvPr/>
        </p:nvSpPr>
        <p:spPr>
          <a:xfrm>
            <a:off x="2418570" y="15447073"/>
            <a:ext cx="13486157"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8</a:t>
            </a:r>
          </a:p>
        </p:txBody>
      </p:sp>
      <p:sp>
        <p:nvSpPr>
          <p:cNvPr id="156" name="8"/>
          <p:cNvSpPr txBox="1"/>
          <p:nvPr/>
        </p:nvSpPr>
        <p:spPr>
          <a:xfrm>
            <a:off x="18952582" y="15507792"/>
            <a:ext cx="738326"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8</a:t>
            </a:r>
          </a:p>
        </p:txBody>
      </p:sp>
      <p:sp>
        <p:nvSpPr>
          <p:cNvPr id="157" name="1° Case Report"/>
          <p:cNvSpPr txBox="1"/>
          <p:nvPr/>
        </p:nvSpPr>
        <p:spPr>
          <a:xfrm>
            <a:off x="656881" y="-217924"/>
            <a:ext cx="6318935" cy="1265395"/>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sz="6600" b="1">
                <a:latin typeface="+mj-lt"/>
                <a:ea typeface="+mj-ea"/>
                <a:cs typeface="+mj-cs"/>
                <a:sym typeface="Helvetica Neue"/>
              </a:defRPr>
            </a:lvl1pPr>
          </a:lstStyle>
          <a:p>
            <a:r>
              <a:t>1° Case Report</a:t>
            </a:r>
          </a:p>
        </p:txBody>
      </p:sp>
      <p:sp>
        <p:nvSpPr>
          <p:cNvPr id="158" name="Patient 35 age old in a good health  presents a crown/root fracture of the second right maxillary premolar and single edentulous space of the first molar.…"/>
          <p:cNvSpPr txBox="1"/>
          <p:nvPr/>
        </p:nvSpPr>
        <p:spPr>
          <a:xfrm>
            <a:off x="61162" y="21345753"/>
            <a:ext cx="50283974" cy="3909973"/>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p>
            <a:pPr algn="just">
              <a:defRPr sz="5500" b="1">
                <a:latin typeface="+mj-lt"/>
                <a:ea typeface="+mj-ea"/>
                <a:cs typeface="+mj-cs"/>
                <a:sym typeface="Helvetica Neue"/>
              </a:defRPr>
            </a:pPr>
            <a:endParaRPr dirty="0"/>
          </a:p>
          <a:p>
            <a:pPr algn="just">
              <a:defRPr sz="6000" b="1">
                <a:latin typeface="+mj-lt"/>
                <a:ea typeface="+mj-ea"/>
                <a:cs typeface="+mj-cs"/>
                <a:sym typeface="Helvetica Neue"/>
              </a:defRPr>
            </a:pPr>
            <a:r>
              <a:rPr dirty="0">
                <a:latin typeface="Arial" panose="020B0604020202020204" pitchFamily="34" charset="0"/>
                <a:cs typeface="Arial" panose="020B0604020202020204" pitchFamily="34" charset="0"/>
              </a:rPr>
              <a:t>1)</a:t>
            </a:r>
            <a:r>
              <a:rPr b="0" dirty="0">
                <a:latin typeface="Arial" panose="020B0604020202020204" pitchFamily="34" charset="0"/>
                <a:cs typeface="Arial" panose="020B0604020202020204" pitchFamily="34" charset="0"/>
              </a:rPr>
              <a:t> Vertical and horizontal ridge’s dimension of the clinical pre-op situation  </a:t>
            </a:r>
            <a:r>
              <a:rPr dirty="0">
                <a:latin typeface="Arial" panose="020B0604020202020204" pitchFamily="34" charset="0"/>
                <a:cs typeface="Arial" panose="020B0604020202020204" pitchFamily="34" charset="0"/>
              </a:rPr>
              <a:t>2)</a:t>
            </a:r>
            <a:r>
              <a:rPr b="0" dirty="0">
                <a:latin typeface="Arial" panose="020B0604020202020204" pitchFamily="34" charset="0"/>
                <a:cs typeface="Arial" panose="020B0604020202020204" pitchFamily="34" charset="0"/>
              </a:rPr>
              <a:t> Radiographic pre-op </a:t>
            </a:r>
            <a:r>
              <a:rPr dirty="0">
                <a:latin typeface="Arial" panose="020B0604020202020204" pitchFamily="34" charset="0"/>
                <a:cs typeface="Arial" panose="020B0604020202020204" pitchFamily="34" charset="0"/>
              </a:rPr>
              <a:t>3)</a:t>
            </a:r>
            <a:r>
              <a:rPr b="0" dirty="0">
                <a:latin typeface="Arial" panose="020B0604020202020204" pitchFamily="34" charset="0"/>
                <a:cs typeface="Arial" panose="020B0604020202020204" pitchFamily="34" charset="0"/>
              </a:rPr>
              <a:t> Implant micro</a:t>
            </a:r>
            <a:r>
              <a:rPr lang="en-US" b="0" dirty="0">
                <a:latin typeface="Arial" panose="020B0604020202020204" pitchFamily="34" charset="0"/>
                <a:cs typeface="Arial" panose="020B0604020202020204" pitchFamily="34" charset="0"/>
              </a:rPr>
              <a:t>-</a:t>
            </a:r>
            <a:r>
              <a:rPr b="0" dirty="0">
                <a:latin typeface="Arial" panose="020B0604020202020204" pitchFamily="34" charset="0"/>
                <a:cs typeface="Arial" panose="020B0604020202020204" pitchFamily="34" charset="0"/>
              </a:rPr>
              <a:t> and macro</a:t>
            </a:r>
            <a:r>
              <a:rPr lang="en-US" b="0" dirty="0">
                <a:latin typeface="Arial" panose="020B0604020202020204" pitchFamily="34" charset="0"/>
                <a:cs typeface="Arial" panose="020B0604020202020204" pitchFamily="34" charset="0"/>
              </a:rPr>
              <a:t>-</a:t>
            </a:r>
            <a:r>
              <a:rPr b="0" dirty="0">
                <a:latin typeface="Arial" panose="020B0604020202020204" pitchFamily="34" charset="0"/>
                <a:cs typeface="Arial" panose="020B0604020202020204" pitchFamily="34" charset="0"/>
              </a:rPr>
              <a:t>design </a:t>
            </a:r>
            <a:r>
              <a:rPr dirty="0">
                <a:latin typeface="Arial" panose="020B0604020202020204" pitchFamily="34" charset="0"/>
                <a:cs typeface="Arial" panose="020B0604020202020204" pitchFamily="34" charset="0"/>
              </a:rPr>
              <a:t>4) </a:t>
            </a:r>
            <a:r>
              <a:rPr b="0" dirty="0">
                <a:latin typeface="Arial" panose="020B0604020202020204" pitchFamily="34" charset="0"/>
                <a:cs typeface="Arial" panose="020B0604020202020204" pitchFamily="34" charset="0"/>
              </a:rPr>
              <a:t>Implant placement 2 mm below to the crestal bone </a:t>
            </a:r>
            <a:r>
              <a:rPr dirty="0">
                <a:latin typeface="Arial" panose="020B0604020202020204" pitchFamily="34" charset="0"/>
                <a:cs typeface="Arial" panose="020B0604020202020204" pitchFamily="34" charset="0"/>
              </a:rPr>
              <a:t>5)</a:t>
            </a:r>
            <a:r>
              <a:rPr b="0" dirty="0">
                <a:latin typeface="Arial" panose="020B0604020202020204" pitchFamily="34" charset="0"/>
                <a:cs typeface="Arial" panose="020B0604020202020204" pitchFamily="34" charset="0"/>
              </a:rPr>
              <a:t> Flapless </a:t>
            </a:r>
            <a:r>
              <a:rPr lang="en-US" b="0" dirty="0">
                <a:latin typeface="Arial" panose="020B0604020202020204" pitchFamily="34" charset="0"/>
                <a:cs typeface="Arial" panose="020B0604020202020204" pitchFamily="34" charset="0"/>
              </a:rPr>
              <a:t>Surgical </a:t>
            </a:r>
            <a:r>
              <a:rPr b="0" dirty="0">
                <a:latin typeface="Arial" panose="020B0604020202020204" pitchFamily="34" charset="0"/>
                <a:cs typeface="Arial" panose="020B0604020202020204" pitchFamily="34" charset="0"/>
              </a:rPr>
              <a:t>Tec</a:t>
            </a:r>
            <a:r>
              <a:rPr lang="en-US" b="0" dirty="0">
                <a:latin typeface="Arial" panose="020B0604020202020204" pitchFamily="34" charset="0"/>
                <a:cs typeface="Arial" panose="020B0604020202020204" pitchFamily="34" charset="0"/>
              </a:rPr>
              <a:t>h</a:t>
            </a:r>
            <a:r>
              <a:rPr b="0" dirty="0">
                <a:latin typeface="Arial" panose="020B0604020202020204" pitchFamily="34" charset="0"/>
                <a:cs typeface="Arial" panose="020B0604020202020204" pitchFamily="34" charset="0"/>
              </a:rPr>
              <a:t>nique </a:t>
            </a:r>
            <a:r>
              <a:rPr dirty="0">
                <a:latin typeface="Arial" panose="020B0604020202020204" pitchFamily="34" charset="0"/>
                <a:cs typeface="Arial" panose="020B0604020202020204" pitchFamily="34" charset="0"/>
              </a:rPr>
              <a:t>6) </a:t>
            </a:r>
            <a:r>
              <a:rPr b="0" dirty="0">
                <a:latin typeface="Arial" panose="020B0604020202020204" pitchFamily="34" charset="0"/>
                <a:cs typeface="Arial" panose="020B0604020202020204" pitchFamily="34" charset="0"/>
              </a:rPr>
              <a:t>Implant stability </a:t>
            </a:r>
            <a:r>
              <a:rPr lang="en-US" b="0" dirty="0">
                <a:latin typeface="Arial" panose="020B0604020202020204" pitchFamily="34" charset="0"/>
                <a:cs typeface="Arial" panose="020B0604020202020204" pitchFamily="34" charset="0"/>
              </a:rPr>
              <a:t>with the </a:t>
            </a:r>
            <a:r>
              <a:rPr b="0" dirty="0" err="1">
                <a:latin typeface="Arial" panose="020B0604020202020204" pitchFamily="34" charset="0"/>
                <a:cs typeface="Arial" panose="020B0604020202020204" pitchFamily="34" charset="0"/>
              </a:rPr>
              <a:t>Osstel</a:t>
            </a:r>
            <a:r>
              <a:rPr lang="en-US" b="0" dirty="0" err="1">
                <a:latin typeface="Arial" panose="020B0604020202020204" pitchFamily="34" charset="0"/>
                <a:cs typeface="Arial" panose="020B0604020202020204" pitchFamily="34" charset="0"/>
              </a:rPr>
              <a:t>l</a:t>
            </a:r>
            <a:r>
              <a:rPr lang="en-US" b="0" dirty="0">
                <a:latin typeface="Arial" panose="020B0604020202020204" pitchFamily="34" charset="0"/>
                <a:cs typeface="Arial" panose="020B0604020202020204" pitchFamily="34" charset="0"/>
              </a:rPr>
              <a:t> device</a:t>
            </a:r>
            <a:r>
              <a:rPr b="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7) </a:t>
            </a:r>
            <a:r>
              <a:rPr b="0" dirty="0">
                <a:latin typeface="Arial" panose="020B0604020202020204" pitchFamily="34" charset="0"/>
                <a:cs typeface="Arial" panose="020B0604020202020204" pitchFamily="34" charset="0"/>
              </a:rPr>
              <a:t>Value ISQ</a:t>
            </a:r>
            <a:r>
              <a:rPr lang="en-US" b="0" dirty="0">
                <a:latin typeface="Arial" panose="020B0604020202020204" pitchFamily="34" charset="0"/>
                <a:cs typeface="Arial" panose="020B0604020202020204" pitchFamily="34" charset="0"/>
              </a:rPr>
              <a:t>=</a:t>
            </a:r>
            <a:r>
              <a:rPr b="0" dirty="0">
                <a:latin typeface="Arial" panose="020B0604020202020204" pitchFamily="34" charset="0"/>
                <a:cs typeface="Arial" panose="020B0604020202020204" pitchFamily="34" charset="0"/>
              </a:rPr>
              <a:t>79 </a:t>
            </a:r>
            <a:r>
              <a:rPr dirty="0">
                <a:latin typeface="Arial" panose="020B0604020202020204" pitchFamily="34" charset="0"/>
                <a:cs typeface="Arial" panose="020B0604020202020204" pitchFamily="34" charset="0"/>
              </a:rPr>
              <a:t>8</a:t>
            </a:r>
            <a:r>
              <a:rPr b="0" dirty="0">
                <a:latin typeface="Arial" panose="020B0604020202020204" pitchFamily="34" charset="0"/>
                <a:cs typeface="Arial" panose="020B0604020202020204" pitchFamily="34" charset="0"/>
              </a:rPr>
              <a:t>) Model cast to create a provisional restoration follow</a:t>
            </a:r>
            <a:r>
              <a:rPr lang="en-US" b="0" dirty="0">
                <a:latin typeface="Arial" panose="020B0604020202020204" pitchFamily="34" charset="0"/>
                <a:cs typeface="Arial" panose="020B0604020202020204" pitchFamily="34" charset="0"/>
              </a:rPr>
              <a:t>ing</a:t>
            </a:r>
            <a:r>
              <a:rPr b="0" dirty="0">
                <a:latin typeface="Arial" panose="020B0604020202020204" pitchFamily="34" charset="0"/>
                <a:cs typeface="Arial" panose="020B0604020202020204" pitchFamily="34" charset="0"/>
              </a:rPr>
              <a:t> the concept of Socket Healing Guide Technique</a:t>
            </a:r>
          </a:p>
        </p:txBody>
      </p:sp>
      <p:sp>
        <p:nvSpPr>
          <p:cNvPr id="159" name="Patient 35 age old in a good health  presents a crown/root fracture of the second right maxillary premolar and single edentulous space of the first molar.…"/>
          <p:cNvSpPr txBox="1"/>
          <p:nvPr/>
        </p:nvSpPr>
        <p:spPr>
          <a:xfrm>
            <a:off x="31254746" y="16335487"/>
            <a:ext cx="18784203" cy="3707847"/>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lgn="just">
              <a:defRPr sz="5500" b="1">
                <a:latin typeface="+mj-lt"/>
                <a:ea typeface="+mj-ea"/>
                <a:cs typeface="+mj-cs"/>
                <a:sym typeface="Helvetica Neue"/>
              </a:defRPr>
            </a:lvl1pPr>
          </a:lstStyle>
          <a:p>
            <a:r>
              <a:rPr lang="en-US" dirty="0">
                <a:latin typeface="Arial" panose="020B0604020202020204" pitchFamily="34" charset="0"/>
                <a:cs typeface="Arial" panose="020B0604020202020204" pitchFamily="34" charset="0"/>
              </a:rPr>
              <a:t>Female p</a:t>
            </a:r>
            <a:r>
              <a:rPr dirty="0">
                <a:latin typeface="Arial" panose="020B0604020202020204" pitchFamily="34" charset="0"/>
                <a:cs typeface="Arial" panose="020B0604020202020204" pitchFamily="34" charset="0"/>
              </a:rPr>
              <a:t>atient </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35 </a:t>
            </a:r>
            <a:r>
              <a:rPr lang="en-US" dirty="0">
                <a:latin typeface="Arial" panose="020B0604020202020204" pitchFamily="34" charset="0"/>
                <a:cs typeface="Arial" panose="020B0604020202020204" pitchFamily="34" charset="0"/>
              </a:rPr>
              <a:t>years old)</a:t>
            </a:r>
            <a:r>
              <a:rPr dirty="0">
                <a:latin typeface="Arial" panose="020B0604020202020204" pitchFamily="34" charset="0"/>
                <a:cs typeface="Arial" panose="020B0604020202020204" pitchFamily="34" charset="0"/>
              </a:rPr>
              <a:t> in a good health  present</a:t>
            </a:r>
            <a:r>
              <a:rPr lang="en-US" dirty="0">
                <a:latin typeface="Arial" panose="020B0604020202020204" pitchFamily="34" charset="0"/>
                <a:cs typeface="Arial" panose="020B0604020202020204" pitchFamily="34" charset="0"/>
              </a:rPr>
              <a:t>ing</a:t>
            </a:r>
            <a:r>
              <a:rPr dirty="0">
                <a:latin typeface="Arial" panose="020B0604020202020204" pitchFamily="34" charset="0"/>
                <a:cs typeface="Arial" panose="020B0604020202020204" pitchFamily="34" charset="0"/>
              </a:rPr>
              <a:t> a crown/root fracture of the second right maxillary premolar and single edentulous space of the first molar.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DSC_1157.JPG" descr="DSC_1157.JPG"/>
          <p:cNvPicPr>
            <a:picLocks noChangeAspect="1"/>
          </p:cNvPicPr>
          <p:nvPr/>
        </p:nvPicPr>
        <p:blipFill>
          <a:blip r:embed="rId2">
            <a:extLst/>
          </a:blip>
          <a:srcRect t="10936" b="10488"/>
          <a:stretch>
            <a:fillRect/>
          </a:stretch>
        </p:blipFill>
        <p:spPr>
          <a:xfrm rot="10800000">
            <a:off x="37137646" y="8479628"/>
            <a:ext cx="11761475" cy="6160998"/>
          </a:xfrm>
          <a:prstGeom prst="rect">
            <a:avLst/>
          </a:prstGeom>
          <a:ln w="12700">
            <a:miter lim="400000"/>
          </a:ln>
        </p:spPr>
      </p:pic>
      <p:pic>
        <p:nvPicPr>
          <p:cNvPr id="162" name="Immagine 9" descr="Immagine 9"/>
          <p:cNvPicPr>
            <a:picLocks noChangeAspect="1"/>
          </p:cNvPicPr>
          <p:nvPr/>
        </p:nvPicPr>
        <p:blipFill>
          <a:blip r:embed="rId3">
            <a:extLst/>
          </a:blip>
          <a:stretch>
            <a:fillRect/>
          </a:stretch>
        </p:blipFill>
        <p:spPr>
          <a:xfrm>
            <a:off x="44126794" y="576610"/>
            <a:ext cx="5885657" cy="3867718"/>
          </a:xfrm>
          <a:prstGeom prst="rect">
            <a:avLst/>
          </a:prstGeom>
          <a:ln w="63500">
            <a:solidFill>
              <a:srgbClr val="000000"/>
            </a:solidFill>
            <a:miter lim="400000"/>
          </a:ln>
        </p:spPr>
      </p:pic>
      <p:pic>
        <p:nvPicPr>
          <p:cNvPr id="163" name="DSC_1588.JPG" descr="DSC_1588.JPG"/>
          <p:cNvPicPr>
            <a:picLocks noChangeAspect="1"/>
          </p:cNvPicPr>
          <p:nvPr/>
        </p:nvPicPr>
        <p:blipFill>
          <a:blip r:embed="rId4">
            <a:extLst/>
          </a:blip>
          <a:srcRect t="11141" b="14471"/>
          <a:stretch>
            <a:fillRect/>
          </a:stretch>
        </p:blipFill>
        <p:spPr>
          <a:xfrm>
            <a:off x="703908" y="1356090"/>
            <a:ext cx="12834716" cy="6364806"/>
          </a:xfrm>
          <a:prstGeom prst="rect">
            <a:avLst/>
          </a:prstGeom>
          <a:ln w="12700">
            <a:miter lim="400000"/>
          </a:ln>
        </p:spPr>
      </p:pic>
      <p:pic>
        <p:nvPicPr>
          <p:cNvPr id="164" name="R13.jpg" descr="R13.jpg"/>
          <p:cNvPicPr>
            <a:picLocks noChangeAspect="1"/>
          </p:cNvPicPr>
          <p:nvPr/>
        </p:nvPicPr>
        <p:blipFill>
          <a:blip r:embed="rId5">
            <a:extLst/>
          </a:blip>
          <a:stretch>
            <a:fillRect/>
          </a:stretch>
        </p:blipFill>
        <p:spPr>
          <a:xfrm flipH="1">
            <a:off x="14237332" y="1298119"/>
            <a:ext cx="8640828" cy="6480625"/>
          </a:xfrm>
          <a:prstGeom prst="rect">
            <a:avLst/>
          </a:prstGeom>
          <a:ln w="12700">
            <a:miter lim="400000"/>
          </a:ln>
        </p:spPr>
      </p:pic>
      <p:pic>
        <p:nvPicPr>
          <p:cNvPr id="165" name="DSC_1614.JPG" descr="DSC_1614.JPG"/>
          <p:cNvPicPr>
            <a:picLocks noChangeAspect="1"/>
          </p:cNvPicPr>
          <p:nvPr/>
        </p:nvPicPr>
        <p:blipFill>
          <a:blip r:embed="rId6">
            <a:extLst/>
          </a:blip>
          <a:srcRect l="1246" t="160" r="861" b="260"/>
          <a:stretch>
            <a:fillRect/>
          </a:stretch>
        </p:blipFill>
        <p:spPr>
          <a:xfrm rot="16560000" flipH="1">
            <a:off x="24997040" y="-1151475"/>
            <a:ext cx="7700116" cy="11124804"/>
          </a:xfrm>
          <a:custGeom>
            <a:avLst/>
            <a:gdLst/>
            <a:ahLst/>
            <a:cxnLst>
              <a:cxn ang="0">
                <a:pos x="wd2" y="hd2"/>
              </a:cxn>
              <a:cxn ang="5400000">
                <a:pos x="wd2" y="hd2"/>
              </a:cxn>
              <a:cxn ang="10800000">
                <a:pos x="wd2" y="hd2"/>
              </a:cxn>
              <a:cxn ang="16200000">
                <a:pos x="wd2" y="hd2"/>
              </a:cxn>
            </a:cxnLst>
            <a:rect l="0" t="0" r="r" b="b"/>
            <a:pathLst>
              <a:path w="21600" h="21600" extrusionOk="0">
                <a:moveTo>
                  <a:pt x="3262" y="0"/>
                </a:moveTo>
                <a:lnTo>
                  <a:pt x="0" y="20337"/>
                </a:lnTo>
                <a:lnTo>
                  <a:pt x="18340" y="21600"/>
                </a:lnTo>
                <a:lnTo>
                  <a:pt x="21600" y="1263"/>
                </a:lnTo>
                <a:lnTo>
                  <a:pt x="3262" y="0"/>
                </a:lnTo>
                <a:close/>
              </a:path>
            </a:pathLst>
          </a:custGeom>
          <a:ln w="12700">
            <a:miter lim="400000"/>
          </a:ln>
        </p:spPr>
      </p:pic>
      <p:pic>
        <p:nvPicPr>
          <p:cNvPr id="166" name="DSC_1621.JPG" descr="DSC_1621.JPG"/>
          <p:cNvPicPr>
            <a:picLocks noChangeAspect="1"/>
          </p:cNvPicPr>
          <p:nvPr/>
        </p:nvPicPr>
        <p:blipFill>
          <a:blip r:embed="rId7">
            <a:extLst/>
          </a:blip>
          <a:srcRect l="6672" t="6751" r="18395"/>
          <a:stretch>
            <a:fillRect/>
          </a:stretch>
        </p:blipFill>
        <p:spPr>
          <a:xfrm rot="16200000">
            <a:off x="3408052" y="5588548"/>
            <a:ext cx="6364735" cy="11880872"/>
          </a:xfrm>
          <a:prstGeom prst="rect">
            <a:avLst/>
          </a:prstGeom>
          <a:ln w="12700">
            <a:miter lim="400000"/>
          </a:ln>
        </p:spPr>
      </p:pic>
      <p:sp>
        <p:nvSpPr>
          <p:cNvPr id="167" name="9"/>
          <p:cNvSpPr txBox="1"/>
          <p:nvPr/>
        </p:nvSpPr>
        <p:spPr>
          <a:xfrm>
            <a:off x="12533231" y="1503360"/>
            <a:ext cx="738326"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solidFill>
                  <a:srgbClr val="FFFFFF"/>
                </a:solidFill>
                <a:latin typeface="+mj-lt"/>
                <a:ea typeface="+mj-ea"/>
                <a:cs typeface="+mj-cs"/>
                <a:sym typeface="Helvetica Neue"/>
              </a:defRPr>
            </a:lvl1pPr>
          </a:lstStyle>
          <a:p>
            <a:r>
              <a:t>9</a:t>
            </a:r>
          </a:p>
        </p:txBody>
      </p:sp>
      <p:sp>
        <p:nvSpPr>
          <p:cNvPr id="168" name="10"/>
          <p:cNvSpPr txBox="1"/>
          <p:nvPr/>
        </p:nvSpPr>
        <p:spPr>
          <a:xfrm>
            <a:off x="21558688" y="1503360"/>
            <a:ext cx="1190242"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10</a:t>
            </a:r>
          </a:p>
        </p:txBody>
      </p:sp>
      <p:sp>
        <p:nvSpPr>
          <p:cNvPr id="169" name="11"/>
          <p:cNvSpPr txBox="1"/>
          <p:nvPr/>
        </p:nvSpPr>
        <p:spPr>
          <a:xfrm>
            <a:off x="32479165" y="1503360"/>
            <a:ext cx="1190243"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11</a:t>
            </a:r>
          </a:p>
        </p:txBody>
      </p:sp>
      <p:sp>
        <p:nvSpPr>
          <p:cNvPr id="170" name="11"/>
          <p:cNvSpPr txBox="1"/>
          <p:nvPr/>
        </p:nvSpPr>
        <p:spPr>
          <a:xfrm>
            <a:off x="11151278" y="8634186"/>
            <a:ext cx="1190243"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11</a:t>
            </a:r>
          </a:p>
        </p:txBody>
      </p:sp>
      <p:sp>
        <p:nvSpPr>
          <p:cNvPr id="171" name="1° Case Report"/>
          <p:cNvSpPr txBox="1"/>
          <p:nvPr/>
        </p:nvSpPr>
        <p:spPr>
          <a:xfrm>
            <a:off x="748282" y="-53193"/>
            <a:ext cx="6136131"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 Case Report</a:t>
            </a:r>
          </a:p>
        </p:txBody>
      </p:sp>
      <p:sp>
        <p:nvSpPr>
          <p:cNvPr id="172" name="Patient 35 age old in a good health  presents a crown/root fracture of the second right maxillary premolar and single edentulous space of the first molar.…"/>
          <p:cNvSpPr txBox="1"/>
          <p:nvPr/>
        </p:nvSpPr>
        <p:spPr>
          <a:xfrm>
            <a:off x="61162" y="22443757"/>
            <a:ext cx="50283974" cy="3046373"/>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p>
            <a:pPr algn="just">
              <a:defRPr sz="6000" b="1">
                <a:latin typeface="+mj-lt"/>
                <a:ea typeface="+mj-ea"/>
                <a:cs typeface="+mj-cs"/>
                <a:sym typeface="Helvetica Neue"/>
              </a:defRPr>
            </a:pPr>
            <a:r>
              <a:rPr dirty="0">
                <a:latin typeface="Arial" panose="020B0604020202020204" pitchFamily="34" charset="0"/>
                <a:cs typeface="Arial" panose="020B0604020202020204" pitchFamily="34" charset="0"/>
              </a:rPr>
              <a:t>9) </a:t>
            </a:r>
            <a:r>
              <a:rPr b="0" dirty="0">
                <a:latin typeface="Arial" panose="020B0604020202020204" pitchFamily="34" charset="0"/>
                <a:cs typeface="Arial" panose="020B0604020202020204" pitchFamily="34" charset="0"/>
              </a:rPr>
              <a:t>Screw-retained provisional restoration </a:t>
            </a:r>
            <a:r>
              <a:rPr dirty="0">
                <a:latin typeface="Arial" panose="020B0604020202020204" pitchFamily="34" charset="0"/>
                <a:cs typeface="Arial" panose="020B0604020202020204" pitchFamily="34" charset="0"/>
              </a:rPr>
              <a:t>10) </a:t>
            </a:r>
            <a:r>
              <a:rPr b="0" dirty="0">
                <a:latin typeface="Arial" panose="020B0604020202020204" pitchFamily="34" charset="0"/>
                <a:cs typeface="Arial" panose="020B0604020202020204" pitchFamily="34" charset="0"/>
              </a:rPr>
              <a:t>Radiographic view perfect connection of the abutments onto the implants </a:t>
            </a:r>
            <a:r>
              <a:rPr dirty="0">
                <a:latin typeface="Arial" panose="020B0604020202020204" pitchFamily="34" charset="0"/>
                <a:cs typeface="Arial" panose="020B0604020202020204" pitchFamily="34" charset="0"/>
              </a:rPr>
              <a:t>11) </a:t>
            </a:r>
            <a:r>
              <a:rPr b="0" dirty="0">
                <a:latin typeface="Arial" panose="020B0604020202020204" pitchFamily="34" charset="0"/>
                <a:cs typeface="Arial" panose="020B0604020202020204" pitchFamily="34" charset="0"/>
              </a:rPr>
              <a:t>Immediate placement of the temporary restorations  </a:t>
            </a:r>
            <a:r>
              <a:rPr dirty="0">
                <a:latin typeface="Arial" panose="020B0604020202020204" pitchFamily="34" charset="0"/>
                <a:cs typeface="Arial" panose="020B0604020202020204" pitchFamily="34" charset="0"/>
              </a:rPr>
              <a:t>12) </a:t>
            </a:r>
            <a:r>
              <a:rPr b="0" dirty="0">
                <a:latin typeface="Arial" panose="020B0604020202020204" pitchFamily="34" charset="0"/>
                <a:cs typeface="Arial" panose="020B0604020202020204" pitchFamily="34" charset="0"/>
              </a:rPr>
              <a:t>Management of the soft tissues by temporary restorations </a:t>
            </a:r>
            <a:r>
              <a:rPr dirty="0">
                <a:latin typeface="Arial" panose="020B0604020202020204" pitchFamily="34" charset="0"/>
                <a:cs typeface="Arial" panose="020B0604020202020204" pitchFamily="34" charset="0"/>
              </a:rPr>
              <a:t>13) </a:t>
            </a:r>
            <a:r>
              <a:rPr b="0" dirty="0">
                <a:latin typeface="Arial" panose="020B0604020202020204" pitchFamily="34" charset="0"/>
                <a:cs typeface="Arial" panose="020B0604020202020204" pitchFamily="34" charset="0"/>
              </a:rPr>
              <a:t>Definitive cemented restoration in zirconia  </a:t>
            </a:r>
            <a:r>
              <a:rPr dirty="0">
                <a:latin typeface="Arial" panose="020B0604020202020204" pitchFamily="34" charset="0"/>
                <a:cs typeface="Arial" panose="020B0604020202020204" pitchFamily="34" charset="0"/>
              </a:rPr>
              <a:t>14) </a:t>
            </a:r>
            <a:r>
              <a:rPr b="0" dirty="0">
                <a:latin typeface="Arial" panose="020B0604020202020204" pitchFamily="34" charset="0"/>
                <a:cs typeface="Arial" panose="020B0604020202020204" pitchFamily="34" charset="0"/>
              </a:rPr>
              <a:t>Radiograph at 5 months of follow-up</a:t>
            </a:r>
          </a:p>
        </p:txBody>
      </p:sp>
      <p:pic>
        <p:nvPicPr>
          <p:cNvPr id="173" name="DSC_1147.JPG" descr="DSC_1147.JPG"/>
          <p:cNvPicPr>
            <a:picLocks noChangeAspect="1"/>
          </p:cNvPicPr>
          <p:nvPr/>
        </p:nvPicPr>
        <p:blipFill>
          <a:blip r:embed="rId8">
            <a:extLst/>
          </a:blip>
          <a:srcRect l="10210" r="13823"/>
          <a:stretch>
            <a:fillRect/>
          </a:stretch>
        </p:blipFill>
        <p:spPr>
          <a:xfrm rot="16200000">
            <a:off x="16313623" y="5385507"/>
            <a:ext cx="6222477" cy="12287140"/>
          </a:xfrm>
          <a:prstGeom prst="rect">
            <a:avLst/>
          </a:prstGeom>
          <a:ln w="12700">
            <a:miter lim="400000"/>
          </a:ln>
        </p:spPr>
      </p:pic>
      <p:pic>
        <p:nvPicPr>
          <p:cNvPr id="174" name="DSC_1144.JPG" descr="DSC_1144.JPG"/>
          <p:cNvPicPr>
            <a:picLocks noChangeAspect="1"/>
          </p:cNvPicPr>
          <p:nvPr/>
        </p:nvPicPr>
        <p:blipFill>
          <a:blip r:embed="rId9">
            <a:extLst/>
          </a:blip>
          <a:srcRect l="11130" t="1" r="9326" b="8763"/>
          <a:stretch>
            <a:fillRect/>
          </a:stretch>
        </p:blipFill>
        <p:spPr>
          <a:xfrm>
            <a:off x="26508360" y="7553774"/>
            <a:ext cx="9579846" cy="7325520"/>
          </a:xfrm>
          <a:custGeom>
            <a:avLst/>
            <a:gdLst/>
            <a:ahLst/>
            <a:cxnLst>
              <a:cxn ang="0">
                <a:pos x="wd2" y="hd2"/>
              </a:cxn>
              <a:cxn ang="5400000">
                <a:pos x="wd2" y="hd2"/>
              </a:cxn>
              <a:cxn ang="10800000">
                <a:pos x="wd2" y="hd2"/>
              </a:cxn>
              <a:cxn ang="16200000">
                <a:pos x="wd2" y="hd2"/>
              </a:cxn>
            </a:cxnLst>
            <a:rect l="0" t="0" r="r" b="b"/>
            <a:pathLst>
              <a:path w="21518" h="21600" extrusionOk="0">
                <a:moveTo>
                  <a:pt x="21480" y="0"/>
                </a:moveTo>
                <a:cubicBezTo>
                  <a:pt x="21451" y="0"/>
                  <a:pt x="21427" y="19"/>
                  <a:pt x="21427" y="44"/>
                </a:cubicBezTo>
                <a:cubicBezTo>
                  <a:pt x="21427" y="55"/>
                  <a:pt x="21431" y="66"/>
                  <a:pt x="21436" y="74"/>
                </a:cubicBezTo>
                <a:cubicBezTo>
                  <a:pt x="21446" y="82"/>
                  <a:pt x="21457" y="87"/>
                  <a:pt x="21468" y="89"/>
                </a:cubicBezTo>
                <a:cubicBezTo>
                  <a:pt x="21485" y="84"/>
                  <a:pt x="21503" y="66"/>
                  <a:pt x="21514" y="44"/>
                </a:cubicBezTo>
                <a:cubicBezTo>
                  <a:pt x="21525" y="20"/>
                  <a:pt x="21513" y="1"/>
                  <a:pt x="21485" y="0"/>
                </a:cubicBezTo>
                <a:lnTo>
                  <a:pt x="21480" y="0"/>
                </a:lnTo>
                <a:close/>
                <a:moveTo>
                  <a:pt x="17814" y="3479"/>
                </a:moveTo>
                <a:cubicBezTo>
                  <a:pt x="17386" y="3476"/>
                  <a:pt x="16933" y="3562"/>
                  <a:pt x="16475" y="3734"/>
                </a:cubicBezTo>
                <a:cubicBezTo>
                  <a:pt x="16146" y="3857"/>
                  <a:pt x="15515" y="4235"/>
                  <a:pt x="15289" y="4441"/>
                </a:cubicBezTo>
                <a:cubicBezTo>
                  <a:pt x="15171" y="4550"/>
                  <a:pt x="15041" y="4664"/>
                  <a:pt x="15000" y="4695"/>
                </a:cubicBezTo>
                <a:cubicBezTo>
                  <a:pt x="14958" y="4726"/>
                  <a:pt x="14905" y="4744"/>
                  <a:pt x="14849" y="4749"/>
                </a:cubicBezTo>
                <a:cubicBezTo>
                  <a:pt x="14839" y="4751"/>
                  <a:pt x="14830" y="4753"/>
                  <a:pt x="14821" y="4753"/>
                </a:cubicBezTo>
                <a:cubicBezTo>
                  <a:pt x="14818" y="4753"/>
                  <a:pt x="14809" y="4750"/>
                  <a:pt x="14804" y="4749"/>
                </a:cubicBezTo>
                <a:cubicBezTo>
                  <a:pt x="14726" y="4745"/>
                  <a:pt x="14642" y="4719"/>
                  <a:pt x="14566" y="4669"/>
                </a:cubicBezTo>
                <a:cubicBezTo>
                  <a:pt x="14495" y="4622"/>
                  <a:pt x="14319" y="4548"/>
                  <a:pt x="14176" y="4504"/>
                </a:cubicBezTo>
                <a:cubicBezTo>
                  <a:pt x="14032" y="4460"/>
                  <a:pt x="13850" y="4397"/>
                  <a:pt x="13773" y="4363"/>
                </a:cubicBezTo>
                <a:cubicBezTo>
                  <a:pt x="13696" y="4329"/>
                  <a:pt x="13494" y="4277"/>
                  <a:pt x="13322" y="4248"/>
                </a:cubicBezTo>
                <a:cubicBezTo>
                  <a:pt x="13183" y="4224"/>
                  <a:pt x="13055" y="4191"/>
                  <a:pt x="12997" y="4166"/>
                </a:cubicBezTo>
                <a:cubicBezTo>
                  <a:pt x="12915" y="4154"/>
                  <a:pt x="12838" y="4144"/>
                  <a:pt x="12780" y="4140"/>
                </a:cubicBezTo>
                <a:cubicBezTo>
                  <a:pt x="12779" y="4140"/>
                  <a:pt x="12779" y="4140"/>
                  <a:pt x="12778" y="4140"/>
                </a:cubicBezTo>
                <a:cubicBezTo>
                  <a:pt x="12701" y="4142"/>
                  <a:pt x="12566" y="4118"/>
                  <a:pt x="12426" y="4074"/>
                </a:cubicBezTo>
                <a:cubicBezTo>
                  <a:pt x="12065" y="3963"/>
                  <a:pt x="11305" y="3905"/>
                  <a:pt x="11014" y="3968"/>
                </a:cubicBezTo>
                <a:cubicBezTo>
                  <a:pt x="10896" y="3994"/>
                  <a:pt x="10711" y="4068"/>
                  <a:pt x="10603" y="4133"/>
                </a:cubicBezTo>
                <a:cubicBezTo>
                  <a:pt x="10522" y="4181"/>
                  <a:pt x="10461" y="4215"/>
                  <a:pt x="10425" y="4233"/>
                </a:cubicBezTo>
                <a:cubicBezTo>
                  <a:pt x="10383" y="4260"/>
                  <a:pt x="10342" y="4288"/>
                  <a:pt x="10304" y="4315"/>
                </a:cubicBezTo>
                <a:cubicBezTo>
                  <a:pt x="10234" y="4375"/>
                  <a:pt x="10139" y="4463"/>
                  <a:pt x="10078" y="4530"/>
                </a:cubicBezTo>
                <a:cubicBezTo>
                  <a:pt x="10040" y="4572"/>
                  <a:pt x="9884" y="4692"/>
                  <a:pt x="9731" y="4797"/>
                </a:cubicBezTo>
                <a:cubicBezTo>
                  <a:pt x="9577" y="4901"/>
                  <a:pt x="9419" y="5026"/>
                  <a:pt x="9380" y="5073"/>
                </a:cubicBezTo>
                <a:cubicBezTo>
                  <a:pt x="9147" y="5361"/>
                  <a:pt x="8807" y="5374"/>
                  <a:pt x="8291" y="5114"/>
                </a:cubicBezTo>
                <a:cubicBezTo>
                  <a:pt x="8086" y="5011"/>
                  <a:pt x="7774" y="4857"/>
                  <a:pt x="7597" y="4772"/>
                </a:cubicBezTo>
                <a:cubicBezTo>
                  <a:pt x="7420" y="4687"/>
                  <a:pt x="7124" y="4524"/>
                  <a:pt x="6941" y="4411"/>
                </a:cubicBezTo>
                <a:cubicBezTo>
                  <a:pt x="6658" y="4235"/>
                  <a:pt x="6420" y="4114"/>
                  <a:pt x="6209" y="4037"/>
                </a:cubicBezTo>
                <a:cubicBezTo>
                  <a:pt x="6089" y="3999"/>
                  <a:pt x="5945" y="3966"/>
                  <a:pt x="5766" y="3930"/>
                </a:cubicBezTo>
                <a:cubicBezTo>
                  <a:pt x="5167" y="3826"/>
                  <a:pt x="3739" y="3617"/>
                  <a:pt x="3561" y="3611"/>
                </a:cubicBezTo>
                <a:cubicBezTo>
                  <a:pt x="3508" y="3612"/>
                  <a:pt x="3451" y="3617"/>
                  <a:pt x="3393" y="3625"/>
                </a:cubicBezTo>
                <a:cubicBezTo>
                  <a:pt x="3089" y="3668"/>
                  <a:pt x="2667" y="3816"/>
                  <a:pt x="2464" y="3964"/>
                </a:cubicBezTo>
                <a:cubicBezTo>
                  <a:pt x="2154" y="4188"/>
                  <a:pt x="1577" y="4724"/>
                  <a:pt x="1364" y="4985"/>
                </a:cubicBezTo>
                <a:cubicBezTo>
                  <a:pt x="1268" y="5102"/>
                  <a:pt x="1136" y="5234"/>
                  <a:pt x="1071" y="5277"/>
                </a:cubicBezTo>
                <a:cubicBezTo>
                  <a:pt x="1063" y="5282"/>
                  <a:pt x="1055" y="5289"/>
                  <a:pt x="1047" y="5295"/>
                </a:cubicBezTo>
                <a:cubicBezTo>
                  <a:pt x="1045" y="5296"/>
                  <a:pt x="1044" y="5299"/>
                  <a:pt x="1042" y="5301"/>
                </a:cubicBezTo>
                <a:cubicBezTo>
                  <a:pt x="1024" y="5313"/>
                  <a:pt x="1005" y="5327"/>
                  <a:pt x="986" y="5343"/>
                </a:cubicBezTo>
                <a:cubicBezTo>
                  <a:pt x="593" y="5684"/>
                  <a:pt x="113" y="6598"/>
                  <a:pt x="21" y="7209"/>
                </a:cubicBezTo>
                <a:cubicBezTo>
                  <a:pt x="-75" y="7851"/>
                  <a:pt x="150" y="8639"/>
                  <a:pt x="820" y="10009"/>
                </a:cubicBezTo>
                <a:cubicBezTo>
                  <a:pt x="925" y="10222"/>
                  <a:pt x="1135" y="10665"/>
                  <a:pt x="1288" y="10991"/>
                </a:cubicBezTo>
                <a:cubicBezTo>
                  <a:pt x="1441" y="11318"/>
                  <a:pt x="1626" y="11715"/>
                  <a:pt x="1701" y="11874"/>
                </a:cubicBezTo>
                <a:cubicBezTo>
                  <a:pt x="1731" y="11937"/>
                  <a:pt x="1755" y="11994"/>
                  <a:pt x="1774" y="12046"/>
                </a:cubicBezTo>
                <a:cubicBezTo>
                  <a:pt x="1775" y="12049"/>
                  <a:pt x="1778" y="12056"/>
                  <a:pt x="1780" y="12059"/>
                </a:cubicBezTo>
                <a:lnTo>
                  <a:pt x="1839" y="12210"/>
                </a:lnTo>
                <a:lnTo>
                  <a:pt x="1819" y="12235"/>
                </a:lnTo>
                <a:cubicBezTo>
                  <a:pt x="1819" y="12238"/>
                  <a:pt x="1819" y="12241"/>
                  <a:pt x="1818" y="12244"/>
                </a:cubicBezTo>
                <a:cubicBezTo>
                  <a:pt x="1808" y="12289"/>
                  <a:pt x="1725" y="12395"/>
                  <a:pt x="1634" y="12480"/>
                </a:cubicBezTo>
                <a:cubicBezTo>
                  <a:pt x="1556" y="12553"/>
                  <a:pt x="1483" y="12627"/>
                  <a:pt x="1416" y="12703"/>
                </a:cubicBezTo>
                <a:cubicBezTo>
                  <a:pt x="1350" y="12782"/>
                  <a:pt x="1293" y="12852"/>
                  <a:pt x="1243" y="12917"/>
                </a:cubicBezTo>
                <a:cubicBezTo>
                  <a:pt x="1040" y="13193"/>
                  <a:pt x="893" y="13500"/>
                  <a:pt x="771" y="13889"/>
                </a:cubicBezTo>
                <a:cubicBezTo>
                  <a:pt x="712" y="14080"/>
                  <a:pt x="636" y="14303"/>
                  <a:pt x="604" y="14383"/>
                </a:cubicBezTo>
                <a:cubicBezTo>
                  <a:pt x="587" y="14423"/>
                  <a:pt x="577" y="14456"/>
                  <a:pt x="570" y="14486"/>
                </a:cubicBezTo>
                <a:cubicBezTo>
                  <a:pt x="567" y="14509"/>
                  <a:pt x="566" y="14536"/>
                  <a:pt x="565" y="14565"/>
                </a:cubicBezTo>
                <a:cubicBezTo>
                  <a:pt x="567" y="14593"/>
                  <a:pt x="572" y="14622"/>
                  <a:pt x="582" y="14655"/>
                </a:cubicBezTo>
                <a:cubicBezTo>
                  <a:pt x="602" y="14725"/>
                  <a:pt x="609" y="14855"/>
                  <a:pt x="597" y="14945"/>
                </a:cubicBezTo>
                <a:cubicBezTo>
                  <a:pt x="551" y="15302"/>
                  <a:pt x="821" y="16442"/>
                  <a:pt x="1164" y="17345"/>
                </a:cubicBezTo>
                <a:cubicBezTo>
                  <a:pt x="1240" y="17545"/>
                  <a:pt x="1330" y="17750"/>
                  <a:pt x="1432" y="17959"/>
                </a:cubicBezTo>
                <a:cubicBezTo>
                  <a:pt x="1442" y="17979"/>
                  <a:pt x="1452" y="17995"/>
                  <a:pt x="1462" y="18016"/>
                </a:cubicBezTo>
                <a:cubicBezTo>
                  <a:pt x="1563" y="18213"/>
                  <a:pt x="1655" y="18385"/>
                  <a:pt x="1750" y="18549"/>
                </a:cubicBezTo>
                <a:cubicBezTo>
                  <a:pt x="1762" y="18571"/>
                  <a:pt x="1777" y="18593"/>
                  <a:pt x="1790" y="18615"/>
                </a:cubicBezTo>
                <a:cubicBezTo>
                  <a:pt x="1885" y="18775"/>
                  <a:pt x="1985" y="18938"/>
                  <a:pt x="2095" y="19103"/>
                </a:cubicBezTo>
                <a:cubicBezTo>
                  <a:pt x="2098" y="19108"/>
                  <a:pt x="2102" y="19113"/>
                  <a:pt x="2106" y="19119"/>
                </a:cubicBezTo>
                <a:cubicBezTo>
                  <a:pt x="2140" y="19170"/>
                  <a:pt x="2175" y="19222"/>
                  <a:pt x="2210" y="19274"/>
                </a:cubicBezTo>
                <a:cubicBezTo>
                  <a:pt x="2233" y="19307"/>
                  <a:pt x="2257" y="19338"/>
                  <a:pt x="2281" y="19372"/>
                </a:cubicBezTo>
                <a:cubicBezTo>
                  <a:pt x="2440" y="19597"/>
                  <a:pt x="2557" y="19793"/>
                  <a:pt x="2541" y="19806"/>
                </a:cubicBezTo>
                <a:cubicBezTo>
                  <a:pt x="2524" y="19819"/>
                  <a:pt x="2449" y="19811"/>
                  <a:pt x="2373" y="19788"/>
                </a:cubicBezTo>
                <a:cubicBezTo>
                  <a:pt x="2351" y="19782"/>
                  <a:pt x="2334" y="19776"/>
                  <a:pt x="2315" y="19771"/>
                </a:cubicBezTo>
                <a:cubicBezTo>
                  <a:pt x="2309" y="19770"/>
                  <a:pt x="2303" y="19771"/>
                  <a:pt x="2296" y="19770"/>
                </a:cubicBezTo>
                <a:lnTo>
                  <a:pt x="2189" y="19752"/>
                </a:lnTo>
                <a:cubicBezTo>
                  <a:pt x="2198" y="19766"/>
                  <a:pt x="2275" y="19803"/>
                  <a:pt x="2415" y="19854"/>
                </a:cubicBezTo>
                <a:cubicBezTo>
                  <a:pt x="2487" y="19880"/>
                  <a:pt x="2543" y="19901"/>
                  <a:pt x="2590" y="19924"/>
                </a:cubicBezTo>
                <a:cubicBezTo>
                  <a:pt x="2593" y="19925"/>
                  <a:pt x="2599" y="19927"/>
                  <a:pt x="2602" y="19928"/>
                </a:cubicBezTo>
                <a:cubicBezTo>
                  <a:pt x="2620" y="19935"/>
                  <a:pt x="2645" y="19951"/>
                  <a:pt x="2674" y="19973"/>
                </a:cubicBezTo>
                <a:cubicBezTo>
                  <a:pt x="2762" y="20035"/>
                  <a:pt x="2844" y="20128"/>
                  <a:pt x="3004" y="20320"/>
                </a:cubicBezTo>
                <a:cubicBezTo>
                  <a:pt x="3332" y="20713"/>
                  <a:pt x="3663" y="21030"/>
                  <a:pt x="3976" y="21252"/>
                </a:cubicBezTo>
                <a:cubicBezTo>
                  <a:pt x="4208" y="21409"/>
                  <a:pt x="4444" y="21520"/>
                  <a:pt x="4681" y="21587"/>
                </a:cubicBezTo>
                <a:cubicBezTo>
                  <a:pt x="4708" y="21592"/>
                  <a:pt x="4749" y="21595"/>
                  <a:pt x="4779" y="21600"/>
                </a:cubicBezTo>
                <a:lnTo>
                  <a:pt x="5935" y="21600"/>
                </a:lnTo>
                <a:cubicBezTo>
                  <a:pt x="5949" y="21597"/>
                  <a:pt x="5964" y="21593"/>
                  <a:pt x="5979" y="21588"/>
                </a:cubicBezTo>
                <a:cubicBezTo>
                  <a:pt x="5992" y="21585"/>
                  <a:pt x="6005" y="21583"/>
                  <a:pt x="6019" y="21578"/>
                </a:cubicBezTo>
                <a:cubicBezTo>
                  <a:pt x="6023" y="21577"/>
                  <a:pt x="6026" y="21575"/>
                  <a:pt x="6029" y="21574"/>
                </a:cubicBezTo>
                <a:cubicBezTo>
                  <a:pt x="6217" y="21506"/>
                  <a:pt x="6507" y="21342"/>
                  <a:pt x="6703" y="21195"/>
                </a:cubicBezTo>
                <a:cubicBezTo>
                  <a:pt x="6728" y="21176"/>
                  <a:pt x="6754" y="21157"/>
                  <a:pt x="6776" y="21138"/>
                </a:cubicBezTo>
                <a:cubicBezTo>
                  <a:pt x="6906" y="21025"/>
                  <a:pt x="7106" y="20796"/>
                  <a:pt x="7299" y="20550"/>
                </a:cubicBezTo>
                <a:cubicBezTo>
                  <a:pt x="7457" y="20347"/>
                  <a:pt x="7613" y="20130"/>
                  <a:pt x="7724" y="19950"/>
                </a:cubicBezTo>
                <a:cubicBezTo>
                  <a:pt x="7818" y="19799"/>
                  <a:pt x="7944" y="19544"/>
                  <a:pt x="8031" y="19339"/>
                </a:cubicBezTo>
                <a:cubicBezTo>
                  <a:pt x="8045" y="19305"/>
                  <a:pt x="8061" y="19271"/>
                  <a:pt x="8072" y="19241"/>
                </a:cubicBezTo>
                <a:cubicBezTo>
                  <a:pt x="8156" y="19027"/>
                  <a:pt x="8241" y="18821"/>
                  <a:pt x="8263" y="18784"/>
                </a:cubicBezTo>
                <a:cubicBezTo>
                  <a:pt x="8276" y="18762"/>
                  <a:pt x="8296" y="18718"/>
                  <a:pt x="8316" y="18667"/>
                </a:cubicBezTo>
                <a:cubicBezTo>
                  <a:pt x="8318" y="18659"/>
                  <a:pt x="8320" y="18651"/>
                  <a:pt x="8320" y="18644"/>
                </a:cubicBezTo>
                <a:cubicBezTo>
                  <a:pt x="8320" y="18608"/>
                  <a:pt x="8348" y="18533"/>
                  <a:pt x="8381" y="18478"/>
                </a:cubicBezTo>
                <a:lnTo>
                  <a:pt x="8393" y="18457"/>
                </a:lnTo>
                <a:lnTo>
                  <a:pt x="8397" y="18446"/>
                </a:lnTo>
                <a:cubicBezTo>
                  <a:pt x="8378" y="18437"/>
                  <a:pt x="8351" y="18426"/>
                  <a:pt x="8349" y="18424"/>
                </a:cubicBezTo>
                <a:cubicBezTo>
                  <a:pt x="8336" y="18409"/>
                  <a:pt x="8340" y="18349"/>
                  <a:pt x="8356" y="18291"/>
                </a:cubicBezTo>
                <a:cubicBezTo>
                  <a:pt x="8381" y="18209"/>
                  <a:pt x="8399" y="18197"/>
                  <a:pt x="8448" y="18233"/>
                </a:cubicBezTo>
                <a:cubicBezTo>
                  <a:pt x="8449" y="18234"/>
                  <a:pt x="8451" y="18235"/>
                  <a:pt x="8452" y="18236"/>
                </a:cubicBezTo>
                <a:cubicBezTo>
                  <a:pt x="8461" y="18184"/>
                  <a:pt x="8496" y="18104"/>
                  <a:pt x="8565" y="17964"/>
                </a:cubicBezTo>
                <a:cubicBezTo>
                  <a:pt x="8643" y="17805"/>
                  <a:pt x="8793" y="17536"/>
                  <a:pt x="8898" y="17363"/>
                </a:cubicBezTo>
                <a:cubicBezTo>
                  <a:pt x="9049" y="17116"/>
                  <a:pt x="9166" y="16994"/>
                  <a:pt x="9256" y="17001"/>
                </a:cubicBezTo>
                <a:cubicBezTo>
                  <a:pt x="9326" y="17007"/>
                  <a:pt x="9380" y="17088"/>
                  <a:pt x="9421" y="17246"/>
                </a:cubicBezTo>
                <a:cubicBezTo>
                  <a:pt x="9446" y="17340"/>
                  <a:pt x="9496" y="17473"/>
                  <a:pt x="9532" y="17542"/>
                </a:cubicBezTo>
                <a:cubicBezTo>
                  <a:pt x="9568" y="17610"/>
                  <a:pt x="9654" y="17808"/>
                  <a:pt x="9725" y="17982"/>
                </a:cubicBezTo>
                <a:cubicBezTo>
                  <a:pt x="9796" y="18156"/>
                  <a:pt x="9924" y="18426"/>
                  <a:pt x="10008" y="18583"/>
                </a:cubicBezTo>
                <a:cubicBezTo>
                  <a:pt x="10049" y="18659"/>
                  <a:pt x="10083" y="18731"/>
                  <a:pt x="10107" y="18787"/>
                </a:cubicBezTo>
                <a:cubicBezTo>
                  <a:pt x="10111" y="18785"/>
                  <a:pt x="10115" y="18783"/>
                  <a:pt x="10117" y="18781"/>
                </a:cubicBezTo>
                <a:cubicBezTo>
                  <a:pt x="10142" y="18754"/>
                  <a:pt x="10177" y="18771"/>
                  <a:pt x="10218" y="18830"/>
                </a:cubicBezTo>
                <a:cubicBezTo>
                  <a:pt x="10253" y="18880"/>
                  <a:pt x="10269" y="18923"/>
                  <a:pt x="10254" y="18923"/>
                </a:cubicBezTo>
                <a:cubicBezTo>
                  <a:pt x="10239" y="18923"/>
                  <a:pt x="10244" y="18949"/>
                  <a:pt x="10267" y="18983"/>
                </a:cubicBezTo>
                <a:cubicBezTo>
                  <a:pt x="10288" y="19017"/>
                  <a:pt x="10295" y="19058"/>
                  <a:pt x="10282" y="19075"/>
                </a:cubicBezTo>
                <a:cubicBezTo>
                  <a:pt x="10279" y="19079"/>
                  <a:pt x="10276" y="19082"/>
                  <a:pt x="10272" y="19085"/>
                </a:cubicBezTo>
                <a:cubicBezTo>
                  <a:pt x="10292" y="19107"/>
                  <a:pt x="10308" y="19131"/>
                  <a:pt x="10329" y="19161"/>
                </a:cubicBezTo>
                <a:cubicBezTo>
                  <a:pt x="10385" y="19244"/>
                  <a:pt x="10447" y="19326"/>
                  <a:pt x="10515" y="19407"/>
                </a:cubicBezTo>
                <a:cubicBezTo>
                  <a:pt x="10701" y="19620"/>
                  <a:pt x="10969" y="19863"/>
                  <a:pt x="11269" y="20096"/>
                </a:cubicBezTo>
                <a:cubicBezTo>
                  <a:pt x="11458" y="20235"/>
                  <a:pt x="11669" y="20378"/>
                  <a:pt x="11909" y="20526"/>
                </a:cubicBezTo>
                <a:cubicBezTo>
                  <a:pt x="12336" y="20790"/>
                  <a:pt x="12596" y="20918"/>
                  <a:pt x="12919" y="21025"/>
                </a:cubicBezTo>
                <a:cubicBezTo>
                  <a:pt x="13159" y="21104"/>
                  <a:pt x="13387" y="21170"/>
                  <a:pt x="13426" y="21171"/>
                </a:cubicBezTo>
                <a:cubicBezTo>
                  <a:pt x="13611" y="21177"/>
                  <a:pt x="14136" y="21314"/>
                  <a:pt x="14426" y="21434"/>
                </a:cubicBezTo>
                <a:cubicBezTo>
                  <a:pt x="14666" y="21533"/>
                  <a:pt x="14669" y="21529"/>
                  <a:pt x="14845" y="21600"/>
                </a:cubicBezTo>
                <a:lnTo>
                  <a:pt x="15000" y="21600"/>
                </a:lnTo>
                <a:cubicBezTo>
                  <a:pt x="14925" y="21564"/>
                  <a:pt x="14834" y="21523"/>
                  <a:pt x="14781" y="21495"/>
                </a:cubicBezTo>
                <a:cubicBezTo>
                  <a:pt x="14706" y="21455"/>
                  <a:pt x="14653" y="21424"/>
                  <a:pt x="14652" y="21413"/>
                </a:cubicBezTo>
                <a:cubicBezTo>
                  <a:pt x="14651" y="21409"/>
                  <a:pt x="14658" y="21403"/>
                  <a:pt x="14667" y="21399"/>
                </a:cubicBezTo>
                <a:cubicBezTo>
                  <a:pt x="14689" y="21388"/>
                  <a:pt x="14740" y="21378"/>
                  <a:pt x="14811" y="21368"/>
                </a:cubicBezTo>
                <a:cubicBezTo>
                  <a:pt x="14812" y="21368"/>
                  <a:pt x="14813" y="21367"/>
                  <a:pt x="14814" y="21367"/>
                </a:cubicBezTo>
                <a:cubicBezTo>
                  <a:pt x="14908" y="21353"/>
                  <a:pt x="15038" y="21341"/>
                  <a:pt x="15178" y="21330"/>
                </a:cubicBezTo>
                <a:cubicBezTo>
                  <a:pt x="15358" y="21317"/>
                  <a:pt x="15482" y="21307"/>
                  <a:pt x="15586" y="21300"/>
                </a:cubicBezTo>
                <a:cubicBezTo>
                  <a:pt x="15661" y="21291"/>
                  <a:pt x="15724" y="21282"/>
                  <a:pt x="15751" y="21275"/>
                </a:cubicBezTo>
                <a:cubicBezTo>
                  <a:pt x="15820" y="21257"/>
                  <a:pt x="15893" y="21263"/>
                  <a:pt x="15976" y="21290"/>
                </a:cubicBezTo>
                <a:cubicBezTo>
                  <a:pt x="16011" y="21294"/>
                  <a:pt x="16039" y="21301"/>
                  <a:pt x="16069" y="21312"/>
                </a:cubicBezTo>
                <a:cubicBezTo>
                  <a:pt x="16133" y="21335"/>
                  <a:pt x="16161" y="21332"/>
                  <a:pt x="16147" y="21302"/>
                </a:cubicBezTo>
                <a:cubicBezTo>
                  <a:pt x="16125" y="21256"/>
                  <a:pt x="16227" y="21189"/>
                  <a:pt x="16373" y="21140"/>
                </a:cubicBezTo>
                <a:cubicBezTo>
                  <a:pt x="16399" y="21128"/>
                  <a:pt x="16432" y="21119"/>
                  <a:pt x="16473" y="21111"/>
                </a:cubicBezTo>
                <a:cubicBezTo>
                  <a:pt x="16504" y="21103"/>
                  <a:pt x="16537" y="21096"/>
                  <a:pt x="16569" y="21090"/>
                </a:cubicBezTo>
                <a:cubicBezTo>
                  <a:pt x="16681" y="21073"/>
                  <a:pt x="16789" y="21043"/>
                  <a:pt x="16808" y="21023"/>
                </a:cubicBezTo>
                <a:cubicBezTo>
                  <a:pt x="16831" y="21000"/>
                  <a:pt x="16963" y="20960"/>
                  <a:pt x="17089" y="20933"/>
                </a:cubicBezTo>
                <a:cubicBezTo>
                  <a:pt x="17089" y="20933"/>
                  <a:pt x="17090" y="20932"/>
                  <a:pt x="17091" y="20932"/>
                </a:cubicBezTo>
                <a:cubicBezTo>
                  <a:pt x="17092" y="20931"/>
                  <a:pt x="17093" y="20932"/>
                  <a:pt x="17094" y="20932"/>
                </a:cubicBezTo>
                <a:cubicBezTo>
                  <a:pt x="17134" y="20923"/>
                  <a:pt x="17174" y="20916"/>
                  <a:pt x="17208" y="20911"/>
                </a:cubicBezTo>
                <a:cubicBezTo>
                  <a:pt x="17237" y="20908"/>
                  <a:pt x="17334" y="20849"/>
                  <a:pt x="17424" y="20780"/>
                </a:cubicBezTo>
                <a:cubicBezTo>
                  <a:pt x="17513" y="20711"/>
                  <a:pt x="17661" y="20618"/>
                  <a:pt x="17754" y="20574"/>
                </a:cubicBezTo>
                <a:cubicBezTo>
                  <a:pt x="17834" y="20537"/>
                  <a:pt x="17909" y="20496"/>
                  <a:pt x="17987" y="20448"/>
                </a:cubicBezTo>
                <a:cubicBezTo>
                  <a:pt x="18170" y="20327"/>
                  <a:pt x="18403" y="20146"/>
                  <a:pt x="18639" y="19944"/>
                </a:cubicBezTo>
                <a:cubicBezTo>
                  <a:pt x="18640" y="19944"/>
                  <a:pt x="18640" y="19944"/>
                  <a:pt x="18640" y="19944"/>
                </a:cubicBezTo>
                <a:cubicBezTo>
                  <a:pt x="18642" y="19943"/>
                  <a:pt x="18644" y="19942"/>
                  <a:pt x="18646" y="19941"/>
                </a:cubicBezTo>
                <a:cubicBezTo>
                  <a:pt x="18916" y="19710"/>
                  <a:pt x="19190" y="19453"/>
                  <a:pt x="19403" y="19226"/>
                </a:cubicBezTo>
                <a:cubicBezTo>
                  <a:pt x="19491" y="19128"/>
                  <a:pt x="19581" y="19023"/>
                  <a:pt x="19654" y="18931"/>
                </a:cubicBezTo>
                <a:cubicBezTo>
                  <a:pt x="19673" y="18907"/>
                  <a:pt x="19686" y="18891"/>
                  <a:pt x="19703" y="18870"/>
                </a:cubicBezTo>
                <a:cubicBezTo>
                  <a:pt x="20161" y="18271"/>
                  <a:pt x="20470" y="17641"/>
                  <a:pt x="20672" y="16889"/>
                </a:cubicBezTo>
                <a:cubicBezTo>
                  <a:pt x="20739" y="16637"/>
                  <a:pt x="20824" y="16328"/>
                  <a:pt x="20861" y="16202"/>
                </a:cubicBezTo>
                <a:cubicBezTo>
                  <a:pt x="20898" y="16076"/>
                  <a:pt x="20948" y="15808"/>
                  <a:pt x="20970" y="15606"/>
                </a:cubicBezTo>
                <a:cubicBezTo>
                  <a:pt x="20992" y="15404"/>
                  <a:pt x="21057" y="15023"/>
                  <a:pt x="21116" y="14760"/>
                </a:cubicBezTo>
                <a:cubicBezTo>
                  <a:pt x="21255" y="14141"/>
                  <a:pt x="21282" y="13492"/>
                  <a:pt x="21205" y="12592"/>
                </a:cubicBezTo>
                <a:cubicBezTo>
                  <a:pt x="21158" y="12041"/>
                  <a:pt x="21125" y="11863"/>
                  <a:pt x="20973" y="11316"/>
                </a:cubicBezTo>
                <a:cubicBezTo>
                  <a:pt x="20731" y="10440"/>
                  <a:pt x="20522" y="9894"/>
                  <a:pt x="20272" y="9481"/>
                </a:cubicBezTo>
                <a:lnTo>
                  <a:pt x="20060" y="9130"/>
                </a:lnTo>
                <a:lnTo>
                  <a:pt x="20406" y="8691"/>
                </a:lnTo>
                <a:cubicBezTo>
                  <a:pt x="20759" y="8243"/>
                  <a:pt x="20875" y="8021"/>
                  <a:pt x="21140" y="7290"/>
                </a:cubicBezTo>
                <a:cubicBezTo>
                  <a:pt x="21168" y="7211"/>
                  <a:pt x="21190" y="7152"/>
                  <a:pt x="21206" y="7099"/>
                </a:cubicBezTo>
                <a:cubicBezTo>
                  <a:pt x="21230" y="6998"/>
                  <a:pt x="21242" y="6902"/>
                  <a:pt x="21247" y="6793"/>
                </a:cubicBezTo>
                <a:cubicBezTo>
                  <a:pt x="21248" y="6703"/>
                  <a:pt x="21245" y="6590"/>
                  <a:pt x="21239" y="6422"/>
                </a:cubicBezTo>
                <a:cubicBezTo>
                  <a:pt x="21217" y="5720"/>
                  <a:pt x="21066" y="4904"/>
                  <a:pt x="20902" y="4593"/>
                </a:cubicBezTo>
                <a:cubicBezTo>
                  <a:pt x="20768" y="4336"/>
                  <a:pt x="20521" y="4089"/>
                  <a:pt x="20311" y="4003"/>
                </a:cubicBezTo>
                <a:cubicBezTo>
                  <a:pt x="20225" y="3968"/>
                  <a:pt x="20063" y="3884"/>
                  <a:pt x="19953" y="3817"/>
                </a:cubicBezTo>
                <a:cubicBezTo>
                  <a:pt x="19766" y="3703"/>
                  <a:pt x="19724" y="3697"/>
                  <a:pt x="19360" y="3710"/>
                </a:cubicBezTo>
                <a:cubicBezTo>
                  <a:pt x="19071" y="3720"/>
                  <a:pt x="18914" y="3702"/>
                  <a:pt x="18759" y="3645"/>
                </a:cubicBezTo>
                <a:cubicBezTo>
                  <a:pt x="18465" y="3536"/>
                  <a:pt x="18147" y="3481"/>
                  <a:pt x="17814" y="3479"/>
                </a:cubicBezTo>
                <a:close/>
                <a:moveTo>
                  <a:pt x="1134" y="11425"/>
                </a:moveTo>
                <a:cubicBezTo>
                  <a:pt x="1095" y="11425"/>
                  <a:pt x="1073" y="11447"/>
                  <a:pt x="1085" y="11472"/>
                </a:cubicBezTo>
                <a:cubicBezTo>
                  <a:pt x="1096" y="11495"/>
                  <a:pt x="1123" y="11512"/>
                  <a:pt x="1148" y="11516"/>
                </a:cubicBezTo>
                <a:cubicBezTo>
                  <a:pt x="1186" y="11512"/>
                  <a:pt x="1206" y="11491"/>
                  <a:pt x="1198" y="11460"/>
                </a:cubicBezTo>
                <a:cubicBezTo>
                  <a:pt x="1197" y="11455"/>
                  <a:pt x="1193" y="11449"/>
                  <a:pt x="1191" y="11444"/>
                </a:cubicBezTo>
                <a:cubicBezTo>
                  <a:pt x="1178" y="11433"/>
                  <a:pt x="1158" y="11425"/>
                  <a:pt x="1134" y="11425"/>
                </a:cubicBezTo>
                <a:close/>
                <a:moveTo>
                  <a:pt x="9280" y="21447"/>
                </a:moveTo>
                <a:cubicBezTo>
                  <a:pt x="9268" y="21448"/>
                  <a:pt x="9252" y="21450"/>
                  <a:pt x="9234" y="21456"/>
                </a:cubicBezTo>
                <a:cubicBezTo>
                  <a:pt x="9127" y="21491"/>
                  <a:pt x="9033" y="21547"/>
                  <a:pt x="8985" y="21600"/>
                </a:cubicBezTo>
                <a:lnTo>
                  <a:pt x="9248" y="21600"/>
                </a:lnTo>
                <a:cubicBezTo>
                  <a:pt x="9310" y="21544"/>
                  <a:pt x="9333" y="21493"/>
                  <a:pt x="9320" y="21463"/>
                </a:cubicBezTo>
                <a:cubicBezTo>
                  <a:pt x="9320" y="21463"/>
                  <a:pt x="9320" y="21462"/>
                  <a:pt x="9319" y="21462"/>
                </a:cubicBezTo>
                <a:cubicBezTo>
                  <a:pt x="9317" y="21458"/>
                  <a:pt x="9315" y="21455"/>
                  <a:pt x="9312" y="21451"/>
                </a:cubicBezTo>
                <a:cubicBezTo>
                  <a:pt x="9304" y="21448"/>
                  <a:pt x="9293" y="21446"/>
                  <a:pt x="9280" y="21447"/>
                </a:cubicBezTo>
                <a:close/>
                <a:moveTo>
                  <a:pt x="7832" y="21588"/>
                </a:moveTo>
                <a:cubicBezTo>
                  <a:pt x="7830" y="21589"/>
                  <a:pt x="7849" y="21599"/>
                  <a:pt x="7849" y="21600"/>
                </a:cubicBezTo>
                <a:lnTo>
                  <a:pt x="7901" y="21600"/>
                </a:lnTo>
                <a:cubicBezTo>
                  <a:pt x="7861" y="21591"/>
                  <a:pt x="7838" y="21586"/>
                  <a:pt x="7832" y="21588"/>
                </a:cubicBezTo>
                <a:close/>
              </a:path>
            </a:pathLst>
          </a:custGeom>
          <a:ln w="12700">
            <a:miter lim="400000"/>
          </a:ln>
        </p:spPr>
      </p:pic>
      <p:sp>
        <p:nvSpPr>
          <p:cNvPr id="175" name="12"/>
          <p:cNvSpPr txBox="1"/>
          <p:nvPr/>
        </p:nvSpPr>
        <p:spPr>
          <a:xfrm>
            <a:off x="24144436" y="8380186"/>
            <a:ext cx="1190242"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12</a:t>
            </a:r>
          </a:p>
        </p:txBody>
      </p:sp>
      <p:sp>
        <p:nvSpPr>
          <p:cNvPr id="176" name="13"/>
          <p:cNvSpPr txBox="1"/>
          <p:nvPr/>
        </p:nvSpPr>
        <p:spPr>
          <a:xfrm>
            <a:off x="34169196" y="8634186"/>
            <a:ext cx="1190242"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13</a:t>
            </a:r>
          </a:p>
        </p:txBody>
      </p:sp>
      <p:pic>
        <p:nvPicPr>
          <p:cNvPr id="177" name="R20.jpg" descr="R20.jpg"/>
          <p:cNvPicPr>
            <a:picLocks noChangeAspect="1"/>
          </p:cNvPicPr>
          <p:nvPr/>
        </p:nvPicPr>
        <p:blipFill>
          <a:blip r:embed="rId10">
            <a:extLst/>
          </a:blip>
          <a:stretch>
            <a:fillRect/>
          </a:stretch>
        </p:blipFill>
        <p:spPr>
          <a:xfrm flipH="1">
            <a:off x="11262508" y="15337242"/>
            <a:ext cx="8640830" cy="6480624"/>
          </a:xfrm>
          <a:prstGeom prst="rect">
            <a:avLst/>
          </a:prstGeom>
          <a:ln w="12700">
            <a:miter lim="400000"/>
          </a:ln>
        </p:spPr>
      </p:pic>
      <p:sp>
        <p:nvSpPr>
          <p:cNvPr id="178" name="13"/>
          <p:cNvSpPr txBox="1"/>
          <p:nvPr/>
        </p:nvSpPr>
        <p:spPr>
          <a:xfrm>
            <a:off x="47393712" y="8634186"/>
            <a:ext cx="1190243"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13</a:t>
            </a:r>
          </a:p>
        </p:txBody>
      </p:sp>
      <p:pic>
        <p:nvPicPr>
          <p:cNvPr id="179" name="DSC_1159.JPG" descr="DSC_1159.JPG"/>
          <p:cNvPicPr>
            <a:picLocks noChangeAspect="1"/>
          </p:cNvPicPr>
          <p:nvPr/>
        </p:nvPicPr>
        <p:blipFill>
          <a:blip r:embed="rId11">
            <a:extLst/>
          </a:blip>
          <a:stretch>
            <a:fillRect/>
          </a:stretch>
        </p:blipFill>
        <p:spPr>
          <a:xfrm rot="5400000">
            <a:off x="2341671" y="13717086"/>
            <a:ext cx="6480626" cy="9720937"/>
          </a:xfrm>
          <a:prstGeom prst="rect">
            <a:avLst/>
          </a:prstGeom>
          <a:ln w="12700">
            <a:miter lim="400000"/>
          </a:ln>
        </p:spPr>
      </p:pic>
      <p:sp>
        <p:nvSpPr>
          <p:cNvPr id="180" name="13"/>
          <p:cNvSpPr txBox="1"/>
          <p:nvPr/>
        </p:nvSpPr>
        <p:spPr>
          <a:xfrm>
            <a:off x="9014311" y="15539530"/>
            <a:ext cx="1190242"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13</a:t>
            </a:r>
          </a:p>
        </p:txBody>
      </p:sp>
      <p:sp>
        <p:nvSpPr>
          <p:cNvPr id="181" name="14"/>
          <p:cNvSpPr txBox="1"/>
          <p:nvPr/>
        </p:nvSpPr>
        <p:spPr>
          <a:xfrm>
            <a:off x="18564709" y="15539530"/>
            <a:ext cx="1190243"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14</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sults: All implants exhibited torque values greater than 50 Ncm, even if all the implants have been inserted in the lateral / posterior area of   the maxilla where the bone quality is poor. Another confirmation for an immediate load of the implant was obtained through the resonant frequency (Osstell) with values  ISQ   is significantly higher than 65. The degree of patient he degree of patient satisfaction had the maximum result…"/>
          <p:cNvSpPr txBox="1"/>
          <p:nvPr/>
        </p:nvSpPr>
        <p:spPr>
          <a:xfrm>
            <a:off x="226724" y="21212125"/>
            <a:ext cx="49952852" cy="11227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p>
            <a:pPr algn="just">
              <a:spcBef>
                <a:spcPts val="8600"/>
              </a:spcBef>
              <a:defRPr sz="5500" b="1" u="sng">
                <a:latin typeface="Tahoma"/>
                <a:ea typeface="Tahoma"/>
                <a:cs typeface="Tahoma"/>
                <a:sym typeface="Tahoma"/>
              </a:defRPr>
            </a:pPr>
            <a:endParaRPr b="0" u="none" dirty="0"/>
          </a:p>
        </p:txBody>
      </p:sp>
      <p:pic>
        <p:nvPicPr>
          <p:cNvPr id="184" name="DSC_1821.JPG" descr="DSC_1821.JPG"/>
          <p:cNvPicPr>
            <a:picLocks noChangeAspect="1"/>
          </p:cNvPicPr>
          <p:nvPr/>
        </p:nvPicPr>
        <p:blipFill>
          <a:blip r:embed="rId2">
            <a:extLst/>
          </a:blip>
          <a:srcRect l="4076" b="8301"/>
          <a:stretch>
            <a:fillRect/>
          </a:stretch>
        </p:blipFill>
        <p:spPr>
          <a:xfrm rot="5400000" flipH="1">
            <a:off x="1929640" y="-1335326"/>
            <a:ext cx="6452890" cy="9252934"/>
          </a:xfrm>
          <a:prstGeom prst="rect">
            <a:avLst/>
          </a:prstGeom>
          <a:ln w="12700">
            <a:miter lim="400000"/>
          </a:ln>
        </p:spPr>
      </p:pic>
      <p:pic>
        <p:nvPicPr>
          <p:cNvPr id="185" name="DSC_1823.JPG" descr="DSC_1823.JPG"/>
          <p:cNvPicPr>
            <a:picLocks noChangeAspect="1"/>
          </p:cNvPicPr>
          <p:nvPr/>
        </p:nvPicPr>
        <p:blipFill>
          <a:blip r:embed="rId3">
            <a:extLst/>
          </a:blip>
          <a:srcRect l="7746" t="18868" r="7746"/>
          <a:stretch>
            <a:fillRect/>
          </a:stretch>
        </p:blipFill>
        <p:spPr>
          <a:xfrm rot="5400000">
            <a:off x="11879228" y="-1310580"/>
            <a:ext cx="6390970" cy="9203630"/>
          </a:xfrm>
          <a:prstGeom prst="rect">
            <a:avLst/>
          </a:prstGeom>
          <a:ln w="12700">
            <a:miter lim="400000"/>
          </a:ln>
        </p:spPr>
      </p:pic>
      <p:pic>
        <p:nvPicPr>
          <p:cNvPr id="186" name="R4.jpg" descr="R4.jpg"/>
          <p:cNvPicPr>
            <a:picLocks noChangeAspect="1"/>
          </p:cNvPicPr>
          <p:nvPr/>
        </p:nvPicPr>
        <p:blipFill>
          <a:blip r:embed="rId4">
            <a:extLst/>
          </a:blip>
          <a:stretch>
            <a:fillRect/>
          </a:stretch>
        </p:blipFill>
        <p:spPr>
          <a:xfrm flipH="1">
            <a:off x="20366970" y="95750"/>
            <a:ext cx="8521173" cy="6390880"/>
          </a:xfrm>
          <a:prstGeom prst="rect">
            <a:avLst/>
          </a:prstGeom>
          <a:ln w="12700">
            <a:miter lim="400000"/>
          </a:ln>
        </p:spPr>
      </p:pic>
      <p:pic>
        <p:nvPicPr>
          <p:cNvPr id="187" name="DSC_1828.JPG" descr="DSC_1828.JPG"/>
          <p:cNvPicPr>
            <a:picLocks noChangeAspect="1"/>
          </p:cNvPicPr>
          <p:nvPr/>
        </p:nvPicPr>
        <p:blipFill>
          <a:blip r:embed="rId5">
            <a:extLst/>
          </a:blip>
          <a:srcRect l="2161" t="5693" r="8586" b="2553"/>
          <a:stretch>
            <a:fillRect/>
          </a:stretch>
        </p:blipFill>
        <p:spPr>
          <a:xfrm rot="5400000">
            <a:off x="31539999" y="-1683922"/>
            <a:ext cx="6452787" cy="9950220"/>
          </a:xfrm>
          <a:prstGeom prst="rect">
            <a:avLst/>
          </a:prstGeom>
          <a:ln w="12700">
            <a:miter lim="400000"/>
          </a:ln>
        </p:spPr>
      </p:pic>
      <p:pic>
        <p:nvPicPr>
          <p:cNvPr id="188" name="R11.jpg" descr="R11.jpg"/>
          <p:cNvPicPr>
            <a:picLocks noChangeAspect="1"/>
          </p:cNvPicPr>
          <p:nvPr/>
        </p:nvPicPr>
        <p:blipFill>
          <a:blip r:embed="rId6">
            <a:extLst/>
          </a:blip>
          <a:srcRect b="3442"/>
          <a:stretch>
            <a:fillRect/>
          </a:stretch>
        </p:blipFill>
        <p:spPr>
          <a:xfrm flipH="1">
            <a:off x="591766" y="6722701"/>
            <a:ext cx="8824985" cy="6390790"/>
          </a:xfrm>
          <a:prstGeom prst="rect">
            <a:avLst/>
          </a:prstGeom>
          <a:ln w="12700">
            <a:miter lim="400000"/>
          </a:ln>
        </p:spPr>
      </p:pic>
      <p:pic>
        <p:nvPicPr>
          <p:cNvPr id="189" name="R14.jpg" descr="R14.jpg"/>
          <p:cNvPicPr>
            <a:picLocks noChangeAspect="1"/>
          </p:cNvPicPr>
          <p:nvPr/>
        </p:nvPicPr>
        <p:blipFill>
          <a:blip r:embed="rId7">
            <a:extLst/>
          </a:blip>
          <a:stretch>
            <a:fillRect/>
          </a:stretch>
        </p:blipFill>
        <p:spPr>
          <a:xfrm flipH="1">
            <a:off x="29912217" y="7053995"/>
            <a:ext cx="8531479" cy="6398613"/>
          </a:xfrm>
          <a:prstGeom prst="rect">
            <a:avLst/>
          </a:prstGeom>
          <a:ln w="12700">
            <a:miter lim="400000"/>
          </a:ln>
        </p:spPr>
      </p:pic>
      <p:pic>
        <p:nvPicPr>
          <p:cNvPr id="190" name="DSC_1818.JPG" descr="DSC_1818.JPG"/>
          <p:cNvPicPr>
            <a:picLocks noChangeAspect="1"/>
          </p:cNvPicPr>
          <p:nvPr/>
        </p:nvPicPr>
        <p:blipFill>
          <a:blip r:embed="rId8">
            <a:extLst/>
          </a:blip>
          <a:srcRect l="5886" t="8307" r="20250" b="1"/>
          <a:stretch>
            <a:fillRect/>
          </a:stretch>
        </p:blipFill>
        <p:spPr>
          <a:xfrm>
            <a:off x="10606500" y="6722965"/>
            <a:ext cx="7721779" cy="6390732"/>
          </a:xfrm>
          <a:custGeom>
            <a:avLst/>
            <a:gdLst/>
            <a:ahLst/>
            <a:cxnLst>
              <a:cxn ang="0">
                <a:pos x="wd2" y="hd2"/>
              </a:cxn>
              <a:cxn ang="5400000">
                <a:pos x="wd2" y="hd2"/>
              </a:cxn>
              <a:cxn ang="10800000">
                <a:pos x="wd2" y="hd2"/>
              </a:cxn>
              <a:cxn ang="16200000">
                <a:pos x="wd2" y="hd2"/>
              </a:cxn>
            </a:cxnLst>
            <a:rect l="0" t="0" r="r" b="b"/>
            <a:pathLst>
              <a:path w="21518" h="21559" extrusionOk="0">
                <a:moveTo>
                  <a:pt x="13222" y="1"/>
                </a:moveTo>
                <a:cubicBezTo>
                  <a:pt x="12390" y="23"/>
                  <a:pt x="11298" y="447"/>
                  <a:pt x="10614" y="1083"/>
                </a:cubicBezTo>
                <a:cubicBezTo>
                  <a:pt x="9940" y="1709"/>
                  <a:pt x="9834" y="1729"/>
                  <a:pt x="7241" y="1764"/>
                </a:cubicBezTo>
                <a:cubicBezTo>
                  <a:pt x="4262" y="1804"/>
                  <a:pt x="2352" y="2347"/>
                  <a:pt x="1401" y="3422"/>
                </a:cubicBezTo>
                <a:cubicBezTo>
                  <a:pt x="793" y="4109"/>
                  <a:pt x="-16" y="6836"/>
                  <a:pt x="0" y="8143"/>
                </a:cubicBezTo>
                <a:cubicBezTo>
                  <a:pt x="20" y="9758"/>
                  <a:pt x="813" y="14922"/>
                  <a:pt x="1145" y="15605"/>
                </a:cubicBezTo>
                <a:cubicBezTo>
                  <a:pt x="1427" y="16186"/>
                  <a:pt x="1427" y="16325"/>
                  <a:pt x="1163" y="16948"/>
                </a:cubicBezTo>
                <a:cubicBezTo>
                  <a:pt x="825" y="17744"/>
                  <a:pt x="44" y="20733"/>
                  <a:pt x="44" y="21227"/>
                </a:cubicBezTo>
                <a:cubicBezTo>
                  <a:pt x="44" y="21506"/>
                  <a:pt x="1688" y="21559"/>
                  <a:pt x="10504" y="21559"/>
                </a:cubicBezTo>
                <a:lnTo>
                  <a:pt x="20964" y="21559"/>
                </a:lnTo>
                <a:lnTo>
                  <a:pt x="20964" y="20832"/>
                </a:lnTo>
                <a:cubicBezTo>
                  <a:pt x="20964" y="20433"/>
                  <a:pt x="20864" y="19617"/>
                  <a:pt x="20740" y="19018"/>
                </a:cubicBezTo>
                <a:cubicBezTo>
                  <a:pt x="20573" y="18209"/>
                  <a:pt x="20569" y="17652"/>
                  <a:pt x="20732" y="16838"/>
                </a:cubicBezTo>
                <a:cubicBezTo>
                  <a:pt x="21012" y="15429"/>
                  <a:pt x="21075" y="14814"/>
                  <a:pt x="21368" y="10516"/>
                </a:cubicBezTo>
                <a:cubicBezTo>
                  <a:pt x="21584" y="7344"/>
                  <a:pt x="21575" y="6764"/>
                  <a:pt x="21283" y="5216"/>
                </a:cubicBezTo>
                <a:cubicBezTo>
                  <a:pt x="20907" y="3220"/>
                  <a:pt x="20329" y="1607"/>
                  <a:pt x="19773" y="996"/>
                </a:cubicBezTo>
                <a:cubicBezTo>
                  <a:pt x="19501" y="697"/>
                  <a:pt x="19126" y="590"/>
                  <a:pt x="18498" y="629"/>
                </a:cubicBezTo>
                <a:cubicBezTo>
                  <a:pt x="18009" y="660"/>
                  <a:pt x="17231" y="511"/>
                  <a:pt x="16771" y="297"/>
                </a:cubicBezTo>
                <a:cubicBezTo>
                  <a:pt x="16122" y="-4"/>
                  <a:pt x="15776" y="-41"/>
                  <a:pt x="15226" y="143"/>
                </a:cubicBezTo>
                <a:cubicBezTo>
                  <a:pt x="14734" y="308"/>
                  <a:pt x="14341" y="302"/>
                  <a:pt x="13943" y="120"/>
                </a:cubicBezTo>
                <a:cubicBezTo>
                  <a:pt x="13748" y="30"/>
                  <a:pt x="13500" y="-6"/>
                  <a:pt x="13222" y="1"/>
                </a:cubicBezTo>
                <a:close/>
              </a:path>
            </a:pathLst>
          </a:custGeom>
          <a:ln w="12700">
            <a:miter lim="400000"/>
          </a:ln>
        </p:spPr>
      </p:pic>
      <p:pic>
        <p:nvPicPr>
          <p:cNvPr id="191" name="DSC_1824.JPG" descr="DSC_1824.JPG"/>
          <p:cNvPicPr>
            <a:picLocks noChangeAspect="1"/>
          </p:cNvPicPr>
          <p:nvPr/>
        </p:nvPicPr>
        <p:blipFill>
          <a:blip r:embed="rId9">
            <a:extLst/>
          </a:blip>
          <a:srcRect l="11397" t="3912" r="16731" b="26692"/>
          <a:stretch>
            <a:fillRect/>
          </a:stretch>
        </p:blipFill>
        <p:spPr>
          <a:xfrm rot="10080000" flipH="1">
            <a:off x="19675147" y="6724792"/>
            <a:ext cx="9565105" cy="6156872"/>
          </a:xfrm>
          <a:custGeom>
            <a:avLst/>
            <a:gdLst/>
            <a:ahLst/>
            <a:cxnLst>
              <a:cxn ang="0">
                <a:pos x="wd2" y="hd2"/>
              </a:cxn>
              <a:cxn ang="5400000">
                <a:pos x="wd2" y="hd2"/>
              </a:cxn>
              <a:cxn ang="10800000">
                <a:pos x="wd2" y="hd2"/>
              </a:cxn>
              <a:cxn ang="16200000">
                <a:pos x="wd2" y="hd2"/>
              </a:cxn>
            </a:cxnLst>
            <a:rect l="0" t="0" r="r" b="b"/>
            <a:pathLst>
              <a:path w="21599" h="21593" extrusionOk="0">
                <a:moveTo>
                  <a:pt x="15747" y="0"/>
                </a:moveTo>
                <a:cubicBezTo>
                  <a:pt x="15553" y="-4"/>
                  <a:pt x="15320" y="20"/>
                  <a:pt x="14987" y="53"/>
                </a:cubicBezTo>
                <a:cubicBezTo>
                  <a:pt x="13733" y="179"/>
                  <a:pt x="12532" y="727"/>
                  <a:pt x="11601" y="1605"/>
                </a:cubicBezTo>
                <a:cubicBezTo>
                  <a:pt x="11267" y="1919"/>
                  <a:pt x="10883" y="2229"/>
                  <a:pt x="10748" y="2294"/>
                </a:cubicBezTo>
                <a:cubicBezTo>
                  <a:pt x="10612" y="2359"/>
                  <a:pt x="10296" y="2679"/>
                  <a:pt x="10046" y="3005"/>
                </a:cubicBezTo>
                <a:cubicBezTo>
                  <a:pt x="9477" y="3744"/>
                  <a:pt x="9164" y="3872"/>
                  <a:pt x="8764" y="3530"/>
                </a:cubicBezTo>
                <a:cubicBezTo>
                  <a:pt x="8000" y="2876"/>
                  <a:pt x="7616" y="2672"/>
                  <a:pt x="6678" y="2422"/>
                </a:cubicBezTo>
                <a:cubicBezTo>
                  <a:pt x="5756" y="2175"/>
                  <a:pt x="5618" y="2179"/>
                  <a:pt x="4919" y="2447"/>
                </a:cubicBezTo>
                <a:cubicBezTo>
                  <a:pt x="4078" y="2769"/>
                  <a:pt x="2882" y="3839"/>
                  <a:pt x="2027" y="5036"/>
                </a:cubicBezTo>
                <a:cubicBezTo>
                  <a:pt x="782" y="6779"/>
                  <a:pt x="0" y="10101"/>
                  <a:pt x="0" y="13653"/>
                </a:cubicBezTo>
                <a:cubicBezTo>
                  <a:pt x="0" y="14912"/>
                  <a:pt x="56" y="15834"/>
                  <a:pt x="162" y="16300"/>
                </a:cubicBezTo>
                <a:cubicBezTo>
                  <a:pt x="251" y="16693"/>
                  <a:pt x="352" y="17373"/>
                  <a:pt x="385" y="17812"/>
                </a:cubicBezTo>
                <a:cubicBezTo>
                  <a:pt x="419" y="18250"/>
                  <a:pt x="542" y="18849"/>
                  <a:pt x="658" y="19140"/>
                </a:cubicBezTo>
                <a:cubicBezTo>
                  <a:pt x="718" y="19290"/>
                  <a:pt x="758" y="19398"/>
                  <a:pt x="783" y="19501"/>
                </a:cubicBezTo>
                <a:lnTo>
                  <a:pt x="784" y="19497"/>
                </a:lnTo>
                <a:lnTo>
                  <a:pt x="1183" y="20115"/>
                </a:lnTo>
                <a:cubicBezTo>
                  <a:pt x="1201" y="20143"/>
                  <a:pt x="1209" y="20156"/>
                  <a:pt x="1225" y="20182"/>
                </a:cubicBezTo>
                <a:lnTo>
                  <a:pt x="1405" y="20409"/>
                </a:lnTo>
                <a:cubicBezTo>
                  <a:pt x="1448" y="20464"/>
                  <a:pt x="1492" y="20517"/>
                  <a:pt x="1535" y="20568"/>
                </a:cubicBezTo>
                <a:cubicBezTo>
                  <a:pt x="1646" y="20634"/>
                  <a:pt x="1773" y="20741"/>
                  <a:pt x="1930" y="20893"/>
                </a:cubicBezTo>
                <a:cubicBezTo>
                  <a:pt x="2425" y="21373"/>
                  <a:pt x="2942" y="21586"/>
                  <a:pt x="3633" y="21592"/>
                </a:cubicBezTo>
                <a:cubicBezTo>
                  <a:pt x="4186" y="21596"/>
                  <a:pt x="4584" y="21461"/>
                  <a:pt x="5009" y="21123"/>
                </a:cubicBezTo>
                <a:cubicBezTo>
                  <a:pt x="5199" y="20971"/>
                  <a:pt x="5471" y="20756"/>
                  <a:pt x="5614" y="20644"/>
                </a:cubicBezTo>
                <a:cubicBezTo>
                  <a:pt x="6158" y="20216"/>
                  <a:pt x="6454" y="20191"/>
                  <a:pt x="7692" y="20477"/>
                </a:cubicBezTo>
                <a:cubicBezTo>
                  <a:pt x="8180" y="20590"/>
                  <a:pt x="8364" y="20598"/>
                  <a:pt x="8607" y="20517"/>
                </a:cubicBezTo>
                <a:cubicBezTo>
                  <a:pt x="9049" y="20370"/>
                  <a:pt x="9448" y="20031"/>
                  <a:pt x="9885" y="19428"/>
                </a:cubicBezTo>
                <a:cubicBezTo>
                  <a:pt x="10013" y="19251"/>
                  <a:pt x="10117" y="19123"/>
                  <a:pt x="10192" y="19050"/>
                </a:cubicBezTo>
                <a:cubicBezTo>
                  <a:pt x="10310" y="18869"/>
                  <a:pt x="10410" y="18700"/>
                  <a:pt x="10472" y="18561"/>
                </a:cubicBezTo>
                <a:cubicBezTo>
                  <a:pt x="10529" y="18432"/>
                  <a:pt x="10581" y="18340"/>
                  <a:pt x="10624" y="18289"/>
                </a:cubicBezTo>
                <a:cubicBezTo>
                  <a:pt x="10650" y="18207"/>
                  <a:pt x="10678" y="18121"/>
                  <a:pt x="10719" y="18000"/>
                </a:cubicBezTo>
                <a:cubicBezTo>
                  <a:pt x="10772" y="17844"/>
                  <a:pt x="10820" y="17706"/>
                  <a:pt x="10860" y="17597"/>
                </a:cubicBezTo>
                <a:cubicBezTo>
                  <a:pt x="10893" y="17432"/>
                  <a:pt x="10926" y="17216"/>
                  <a:pt x="10942" y="17029"/>
                </a:cubicBezTo>
                <a:cubicBezTo>
                  <a:pt x="10987" y="16495"/>
                  <a:pt x="11163" y="16128"/>
                  <a:pt x="11374" y="16128"/>
                </a:cubicBezTo>
                <a:cubicBezTo>
                  <a:pt x="11580" y="16128"/>
                  <a:pt x="11866" y="16658"/>
                  <a:pt x="11978" y="17249"/>
                </a:cubicBezTo>
                <a:cubicBezTo>
                  <a:pt x="12084" y="17806"/>
                  <a:pt x="12205" y="18273"/>
                  <a:pt x="12306" y="18526"/>
                </a:cubicBezTo>
                <a:cubicBezTo>
                  <a:pt x="12370" y="18643"/>
                  <a:pt x="12460" y="18725"/>
                  <a:pt x="12639" y="18850"/>
                </a:cubicBezTo>
                <a:cubicBezTo>
                  <a:pt x="12689" y="18885"/>
                  <a:pt x="12736" y="18919"/>
                  <a:pt x="12781" y="18954"/>
                </a:cubicBezTo>
                <a:cubicBezTo>
                  <a:pt x="12884" y="18977"/>
                  <a:pt x="13175" y="19127"/>
                  <a:pt x="13464" y="19298"/>
                </a:cubicBezTo>
                <a:cubicBezTo>
                  <a:pt x="13546" y="19306"/>
                  <a:pt x="13669" y="19367"/>
                  <a:pt x="13830" y="19483"/>
                </a:cubicBezTo>
                <a:cubicBezTo>
                  <a:pt x="14504" y="19970"/>
                  <a:pt x="14954" y="20167"/>
                  <a:pt x="15505" y="20218"/>
                </a:cubicBezTo>
                <a:cubicBezTo>
                  <a:pt x="15992" y="20262"/>
                  <a:pt x="16076" y="20242"/>
                  <a:pt x="16435" y="20023"/>
                </a:cubicBezTo>
                <a:cubicBezTo>
                  <a:pt x="16689" y="19868"/>
                  <a:pt x="16977" y="19592"/>
                  <a:pt x="17244" y="19244"/>
                </a:cubicBezTo>
                <a:cubicBezTo>
                  <a:pt x="17832" y="18478"/>
                  <a:pt x="17875" y="18458"/>
                  <a:pt x="18826" y="18516"/>
                </a:cubicBezTo>
                <a:cubicBezTo>
                  <a:pt x="19479" y="18556"/>
                  <a:pt x="19673" y="18539"/>
                  <a:pt x="19845" y="18427"/>
                </a:cubicBezTo>
                <a:cubicBezTo>
                  <a:pt x="19914" y="18382"/>
                  <a:pt x="19963" y="18353"/>
                  <a:pt x="19999" y="18341"/>
                </a:cubicBezTo>
                <a:cubicBezTo>
                  <a:pt x="20180" y="18189"/>
                  <a:pt x="20381" y="17972"/>
                  <a:pt x="20597" y="17700"/>
                </a:cubicBezTo>
                <a:cubicBezTo>
                  <a:pt x="20581" y="17694"/>
                  <a:pt x="20567" y="17680"/>
                  <a:pt x="20558" y="17656"/>
                </a:cubicBezTo>
                <a:cubicBezTo>
                  <a:pt x="20540" y="17610"/>
                  <a:pt x="20548" y="17547"/>
                  <a:pt x="20578" y="17518"/>
                </a:cubicBezTo>
                <a:cubicBezTo>
                  <a:pt x="20585" y="17511"/>
                  <a:pt x="20594" y="17507"/>
                  <a:pt x="20602" y="17505"/>
                </a:cubicBezTo>
                <a:cubicBezTo>
                  <a:pt x="20627" y="17499"/>
                  <a:pt x="20652" y="17516"/>
                  <a:pt x="20666" y="17551"/>
                </a:cubicBezTo>
                <a:cubicBezTo>
                  <a:pt x="20672" y="17567"/>
                  <a:pt x="20674" y="17586"/>
                  <a:pt x="20674" y="17604"/>
                </a:cubicBezTo>
                <a:cubicBezTo>
                  <a:pt x="20820" y="17418"/>
                  <a:pt x="20910" y="17337"/>
                  <a:pt x="20939" y="17370"/>
                </a:cubicBezTo>
                <a:lnTo>
                  <a:pt x="20914" y="17262"/>
                </a:lnTo>
                <a:lnTo>
                  <a:pt x="21258" y="16315"/>
                </a:lnTo>
                <a:cubicBezTo>
                  <a:pt x="21587" y="15409"/>
                  <a:pt x="21600" y="15289"/>
                  <a:pt x="21599" y="13395"/>
                </a:cubicBezTo>
                <a:cubicBezTo>
                  <a:pt x="21599" y="11595"/>
                  <a:pt x="21562" y="11223"/>
                  <a:pt x="21179" y="9268"/>
                </a:cubicBezTo>
                <a:cubicBezTo>
                  <a:pt x="20947" y="8086"/>
                  <a:pt x="20652" y="6577"/>
                  <a:pt x="20523" y="5915"/>
                </a:cubicBezTo>
                <a:cubicBezTo>
                  <a:pt x="20393" y="5253"/>
                  <a:pt x="20114" y="4326"/>
                  <a:pt x="19903" y="3853"/>
                </a:cubicBezTo>
                <a:cubicBezTo>
                  <a:pt x="19412" y="2753"/>
                  <a:pt x="18447" y="1190"/>
                  <a:pt x="18259" y="1190"/>
                </a:cubicBezTo>
                <a:cubicBezTo>
                  <a:pt x="18180" y="1190"/>
                  <a:pt x="17658" y="907"/>
                  <a:pt x="17097" y="565"/>
                </a:cubicBezTo>
                <a:cubicBezTo>
                  <a:pt x="16410" y="146"/>
                  <a:pt x="16174" y="10"/>
                  <a:pt x="15747" y="0"/>
                </a:cubicBezTo>
                <a:close/>
              </a:path>
            </a:pathLst>
          </a:custGeom>
          <a:ln w="12700">
            <a:miter lim="400000"/>
          </a:ln>
        </p:spPr>
      </p:pic>
      <p:pic>
        <p:nvPicPr>
          <p:cNvPr id="192" name="Immagine 9" descr="Immagine 9"/>
          <p:cNvPicPr>
            <a:picLocks noChangeAspect="1"/>
          </p:cNvPicPr>
          <p:nvPr/>
        </p:nvPicPr>
        <p:blipFill>
          <a:blip r:embed="rId10">
            <a:extLst/>
          </a:blip>
          <a:stretch>
            <a:fillRect/>
          </a:stretch>
        </p:blipFill>
        <p:spPr>
          <a:xfrm>
            <a:off x="44126794" y="576610"/>
            <a:ext cx="5885657" cy="3867718"/>
          </a:xfrm>
          <a:prstGeom prst="rect">
            <a:avLst/>
          </a:prstGeom>
          <a:ln w="63500">
            <a:solidFill>
              <a:srgbClr val="000000"/>
            </a:solidFill>
            <a:miter lim="400000"/>
          </a:ln>
        </p:spPr>
      </p:pic>
      <p:pic>
        <p:nvPicPr>
          <p:cNvPr id="193" name="DSC_1832.JPG" descr="DSC_1832.JPG"/>
          <p:cNvPicPr>
            <a:picLocks noChangeAspect="1"/>
          </p:cNvPicPr>
          <p:nvPr/>
        </p:nvPicPr>
        <p:blipFill>
          <a:blip r:embed="rId11">
            <a:extLst/>
          </a:blip>
          <a:stretch>
            <a:fillRect/>
          </a:stretch>
        </p:blipFill>
        <p:spPr>
          <a:xfrm rot="5400000">
            <a:off x="40992145" y="5460143"/>
            <a:ext cx="6390880" cy="9586319"/>
          </a:xfrm>
          <a:prstGeom prst="rect">
            <a:avLst/>
          </a:prstGeom>
          <a:ln w="12700">
            <a:miter lim="400000"/>
          </a:ln>
        </p:spPr>
      </p:pic>
      <p:sp>
        <p:nvSpPr>
          <p:cNvPr id="194" name="2° Case Report"/>
          <p:cNvSpPr txBox="1"/>
          <p:nvPr/>
        </p:nvSpPr>
        <p:spPr>
          <a:xfrm>
            <a:off x="748282" y="-182218"/>
            <a:ext cx="6136131" cy="1240732"/>
          </a:xfrm>
          <a:prstGeom prst="rect">
            <a:avLst/>
          </a:prstGeom>
          <a:ln w="12700">
            <a:miter lim="400000"/>
          </a:ln>
          <a:extLst>
            <a:ext uri="{C572A759-6A51-4108-AA02-DFA0A04FC94B}">
              <ma14:wrappingTextBoxFlag xmlns:ma14="http://schemas.microsoft.com/office/mac/drawingml/2011/main" xmlns="" val="1"/>
            </a:ext>
          </a:extLst>
        </p:spPr>
        <p:txBody>
          <a:bodyPr wrap="none" lIns="136854" tIns="136854" rIns="136854" bIns="136854" anchor="ctr">
            <a:spAutoFit/>
          </a:bodyPr>
          <a:lstStyle>
            <a:lvl1pPr>
              <a:defRPr b="1">
                <a:latin typeface="+mj-lt"/>
                <a:ea typeface="+mj-ea"/>
                <a:cs typeface="+mj-cs"/>
                <a:sym typeface="Helvetica Neue"/>
              </a:defRPr>
            </a:lvl1pPr>
          </a:lstStyle>
          <a:p>
            <a:r>
              <a:t>2° Case Report</a:t>
            </a:r>
          </a:p>
        </p:txBody>
      </p:sp>
      <p:sp>
        <p:nvSpPr>
          <p:cNvPr id="195" name="Patient 69 age old in a good health  presents  edentulous space on the left upper maxilla.…"/>
          <p:cNvSpPr txBox="1"/>
          <p:nvPr/>
        </p:nvSpPr>
        <p:spPr>
          <a:xfrm>
            <a:off x="9472085" y="15050158"/>
            <a:ext cx="39973955" cy="4046644"/>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p>
            <a:pPr algn="just">
              <a:defRPr sz="4900" b="1">
                <a:latin typeface="+mj-lt"/>
                <a:ea typeface="+mj-ea"/>
                <a:cs typeface="+mj-cs"/>
                <a:sym typeface="Helvetica Neue"/>
              </a:defRPr>
            </a:pPr>
            <a:r>
              <a:rPr lang="en-US" dirty="0">
                <a:latin typeface="Arial" panose="020B0604020202020204" pitchFamily="34" charset="0"/>
                <a:cs typeface="Arial" panose="020B0604020202020204" pitchFamily="34" charset="0"/>
              </a:rPr>
              <a:t>Male p</a:t>
            </a:r>
            <a:r>
              <a:rPr dirty="0">
                <a:latin typeface="Arial" panose="020B0604020202020204" pitchFamily="34" charset="0"/>
                <a:cs typeface="Arial" panose="020B0604020202020204" pitchFamily="34" charset="0"/>
              </a:rPr>
              <a:t>atient </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69 </a:t>
            </a:r>
            <a:r>
              <a:rPr lang="en-US" dirty="0">
                <a:latin typeface="Arial" panose="020B0604020202020204" pitchFamily="34" charset="0"/>
                <a:cs typeface="Arial" panose="020B0604020202020204" pitchFamily="34" charset="0"/>
              </a:rPr>
              <a:t>years</a:t>
            </a:r>
            <a:r>
              <a:rPr dirty="0">
                <a:latin typeface="Arial" panose="020B0604020202020204" pitchFamily="34" charset="0"/>
                <a:cs typeface="Arial" panose="020B0604020202020204" pitchFamily="34" charset="0"/>
              </a:rPr>
              <a:t> old</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i</a:t>
            </a:r>
            <a:r>
              <a:rPr lang="en-US" dirty="0">
                <a:latin typeface="Arial" panose="020B0604020202020204" pitchFamily="34" charset="0"/>
                <a:cs typeface="Arial" panose="020B0604020202020204" pitchFamily="34" charset="0"/>
              </a:rPr>
              <a:t>n</a:t>
            </a:r>
            <a:r>
              <a:rPr dirty="0">
                <a:latin typeface="Arial" panose="020B0604020202020204" pitchFamily="34" charset="0"/>
                <a:cs typeface="Arial" panose="020B0604020202020204" pitchFamily="34" charset="0"/>
              </a:rPr>
              <a:t> good health present</a:t>
            </a:r>
            <a:r>
              <a:rPr lang="en-US" dirty="0">
                <a:latin typeface="Arial" panose="020B0604020202020204" pitchFamily="34" charset="0"/>
                <a:cs typeface="Arial" panose="020B0604020202020204" pitchFamily="34" charset="0"/>
              </a:rPr>
              <a:t>ing</a:t>
            </a:r>
            <a:r>
              <a:rPr dirty="0">
                <a:latin typeface="Arial" panose="020B0604020202020204" pitchFamily="34" charset="0"/>
                <a:cs typeface="Arial" panose="020B0604020202020204" pitchFamily="34" charset="0"/>
              </a:rPr>
              <a:t> edentulous space on the left upper maxilla. </a:t>
            </a:r>
          </a:p>
          <a:p>
            <a:pPr algn="just">
              <a:defRPr sz="4900" b="1">
                <a:latin typeface="+mj-lt"/>
                <a:ea typeface="+mj-ea"/>
                <a:cs typeface="+mj-cs"/>
                <a:sym typeface="Helvetica Neue"/>
              </a:defRPr>
            </a:pPr>
            <a:r>
              <a:rPr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 </a:t>
            </a:r>
            <a:r>
              <a:rPr b="0" dirty="0">
                <a:latin typeface="Arial" panose="020B0604020202020204" pitchFamily="34" charset="0"/>
                <a:cs typeface="Arial" panose="020B0604020202020204" pitchFamily="34" charset="0"/>
              </a:rPr>
              <a:t>Vertical and horizontal ridge’s dimension of the clinical pre-op situation </a:t>
            </a:r>
            <a:r>
              <a:rPr dirty="0">
                <a:latin typeface="Arial" panose="020B0604020202020204" pitchFamily="34" charset="0"/>
                <a:cs typeface="Arial" panose="020B0604020202020204" pitchFamily="34" charset="0"/>
              </a:rPr>
              <a:t>2) </a:t>
            </a:r>
            <a:r>
              <a:rPr b="0" dirty="0">
                <a:latin typeface="Arial" panose="020B0604020202020204" pitchFamily="34" charset="0"/>
                <a:cs typeface="Arial" panose="020B0604020202020204" pitchFamily="34" charset="0"/>
              </a:rPr>
              <a:t>Radiographic </a:t>
            </a:r>
            <a:r>
              <a:rPr lang="en-US" b="0" dirty="0">
                <a:latin typeface="Arial" panose="020B0604020202020204" pitchFamily="34" charset="0"/>
                <a:cs typeface="Arial" panose="020B0604020202020204" pitchFamily="34" charset="0"/>
              </a:rPr>
              <a:t>evaluation </a:t>
            </a:r>
            <a:r>
              <a:rPr b="0" dirty="0">
                <a:latin typeface="Arial" panose="020B0604020202020204" pitchFamily="34" charset="0"/>
                <a:cs typeface="Arial" panose="020B0604020202020204" pitchFamily="34" charset="0"/>
              </a:rPr>
              <a:t>pre-op</a:t>
            </a:r>
            <a:r>
              <a:rPr lang="en-US" b="0" dirty="0">
                <a:latin typeface="Arial" panose="020B0604020202020204" pitchFamily="34" charset="0"/>
                <a:cs typeface="Arial" panose="020B0604020202020204" pitchFamily="34" charset="0"/>
              </a:rPr>
              <a:t>eratively</a:t>
            </a:r>
            <a:r>
              <a:rPr dirty="0">
                <a:latin typeface="Arial" panose="020B0604020202020204" pitchFamily="34" charset="0"/>
                <a:cs typeface="Arial" panose="020B0604020202020204" pitchFamily="34" charset="0"/>
              </a:rPr>
              <a:t> 3) </a:t>
            </a:r>
            <a:r>
              <a:rPr b="0" dirty="0">
                <a:latin typeface="Arial" panose="020B0604020202020204" pitchFamily="34" charset="0"/>
                <a:cs typeface="Arial" panose="020B0604020202020204" pitchFamily="34" charset="0"/>
              </a:rPr>
              <a:t>Flapless Implant Placement </a:t>
            </a:r>
            <a:r>
              <a:rPr dirty="0">
                <a:latin typeface="Arial" panose="020B0604020202020204" pitchFamily="34" charset="0"/>
                <a:cs typeface="Arial" panose="020B0604020202020204" pitchFamily="34" charset="0"/>
              </a:rPr>
              <a:t>4) </a:t>
            </a:r>
            <a:r>
              <a:rPr b="0" dirty="0">
                <a:latin typeface="Arial" panose="020B0604020202020204" pitchFamily="34" charset="0"/>
                <a:cs typeface="Arial" panose="020B0604020202020204" pitchFamily="34" charset="0"/>
              </a:rPr>
              <a:t>Implant placement 2 mm below the crestal bone </a:t>
            </a:r>
            <a:r>
              <a:rPr dirty="0">
                <a:latin typeface="Arial" panose="020B0604020202020204" pitchFamily="34" charset="0"/>
                <a:cs typeface="Arial" panose="020B0604020202020204" pitchFamily="34" charset="0"/>
              </a:rPr>
              <a:t>5-6) </a:t>
            </a:r>
            <a:r>
              <a:rPr b="0" dirty="0">
                <a:latin typeface="Arial" panose="020B0604020202020204" pitchFamily="34" charset="0"/>
                <a:cs typeface="Arial" panose="020B0604020202020204" pitchFamily="34" charset="0"/>
              </a:rPr>
              <a:t>Screw</a:t>
            </a:r>
            <a:r>
              <a:rPr lang="en-US" b="0" dirty="0">
                <a:latin typeface="Arial" panose="020B0604020202020204" pitchFamily="34" charset="0"/>
                <a:cs typeface="Arial" panose="020B0604020202020204" pitchFamily="34" charset="0"/>
              </a:rPr>
              <a:t>-</a:t>
            </a:r>
            <a:r>
              <a:rPr b="0" dirty="0">
                <a:latin typeface="Arial" panose="020B0604020202020204" pitchFamily="34" charset="0"/>
                <a:cs typeface="Arial" panose="020B0604020202020204" pitchFamily="34" charset="0"/>
              </a:rPr>
              <a:t>retained provisional restoration</a:t>
            </a:r>
            <a:r>
              <a:rPr lang="en-US" b="0" dirty="0">
                <a:latin typeface="Arial" panose="020B0604020202020204" pitchFamily="34" charset="0"/>
                <a:cs typeface="Arial" panose="020B0604020202020204" pitchFamily="34" charset="0"/>
              </a:rPr>
              <a:t>s</a:t>
            </a:r>
            <a:r>
              <a:rPr b="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7</a:t>
            </a:r>
            <a:r>
              <a:rPr b="0"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Radiograph taken immediately after surgery </a:t>
            </a:r>
            <a:r>
              <a:rPr dirty="0">
                <a:latin typeface="Arial" panose="020B0604020202020204" pitchFamily="34" charset="0"/>
                <a:cs typeface="Arial" panose="020B0604020202020204" pitchFamily="34" charset="0"/>
              </a:rPr>
              <a:t>8) </a:t>
            </a:r>
            <a:r>
              <a:rPr b="0" dirty="0">
                <a:latin typeface="Arial" panose="020B0604020202020204" pitchFamily="34" charset="0"/>
                <a:cs typeface="Arial" panose="020B0604020202020204" pitchFamily="34" charset="0"/>
              </a:rPr>
              <a:t>Immediate placement of the screwed</a:t>
            </a:r>
            <a:r>
              <a:rPr lang="en-US" b="0" dirty="0">
                <a:latin typeface="Arial" panose="020B0604020202020204" pitchFamily="34" charset="0"/>
                <a:cs typeface="Arial" panose="020B0604020202020204" pitchFamily="34" charset="0"/>
              </a:rPr>
              <a:t>-retained </a:t>
            </a:r>
            <a:r>
              <a:rPr b="0" dirty="0">
                <a:latin typeface="Arial" panose="020B0604020202020204" pitchFamily="34" charset="0"/>
                <a:cs typeface="Arial" panose="020B0604020202020204" pitchFamily="34" charset="0"/>
              </a:rPr>
              <a:t>temporary restorations</a:t>
            </a:r>
            <a:r>
              <a:rPr dirty="0">
                <a:latin typeface="Arial" panose="020B0604020202020204" pitchFamily="34" charset="0"/>
                <a:cs typeface="Arial" panose="020B0604020202020204" pitchFamily="34" charset="0"/>
              </a:rPr>
              <a:t> 9) </a:t>
            </a:r>
            <a:r>
              <a:rPr b="0" dirty="0">
                <a:latin typeface="Arial" panose="020B0604020202020204" pitchFamily="34" charset="0"/>
                <a:cs typeface="Arial" panose="020B0604020202020204" pitchFamily="34" charset="0"/>
              </a:rPr>
              <a:t>R</a:t>
            </a:r>
            <a:r>
              <a:rPr lang="en-US" b="0" dirty="0">
                <a:latin typeface="Arial" panose="020B0604020202020204" pitchFamily="34" charset="0"/>
                <a:cs typeface="Arial" panose="020B0604020202020204" pitchFamily="34" charset="0"/>
              </a:rPr>
              <a:t>adiograph </a:t>
            </a:r>
            <a:r>
              <a:rPr b="0" dirty="0">
                <a:latin typeface="Arial" panose="020B0604020202020204" pitchFamily="34" charset="0"/>
                <a:cs typeface="Arial" panose="020B0604020202020204" pitchFamily="34" charset="0"/>
              </a:rPr>
              <a:t>after 4 months</a:t>
            </a:r>
            <a:r>
              <a:rPr lang="en-US" b="0" dirty="0">
                <a:latin typeface="Arial" panose="020B0604020202020204" pitchFamily="34" charset="0"/>
                <a:cs typeface="Arial" panose="020B0604020202020204" pitchFamily="34" charset="0"/>
              </a:rPr>
              <a:t> showing crestal bone stability.</a:t>
            </a:r>
            <a:endParaRPr b="0" dirty="0">
              <a:latin typeface="Arial" panose="020B0604020202020204" pitchFamily="34" charset="0"/>
              <a:cs typeface="Arial" panose="020B0604020202020204" pitchFamily="34" charset="0"/>
            </a:endParaRPr>
          </a:p>
        </p:txBody>
      </p:sp>
      <p:sp>
        <p:nvSpPr>
          <p:cNvPr id="196" name="1"/>
          <p:cNvSpPr txBox="1"/>
          <p:nvPr/>
        </p:nvSpPr>
        <p:spPr>
          <a:xfrm>
            <a:off x="8333054" y="1113180"/>
            <a:ext cx="1057733" cy="1240733"/>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1</a:t>
            </a:r>
          </a:p>
        </p:txBody>
      </p:sp>
      <p:sp>
        <p:nvSpPr>
          <p:cNvPr id="197" name="1"/>
          <p:cNvSpPr txBox="1"/>
          <p:nvPr/>
        </p:nvSpPr>
        <p:spPr>
          <a:xfrm>
            <a:off x="18618796" y="189654"/>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1</a:t>
            </a:r>
          </a:p>
        </p:txBody>
      </p:sp>
      <p:sp>
        <p:nvSpPr>
          <p:cNvPr id="198" name="2"/>
          <p:cNvSpPr txBox="1"/>
          <p:nvPr/>
        </p:nvSpPr>
        <p:spPr>
          <a:xfrm>
            <a:off x="27903757" y="189654"/>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solidFill>
                  <a:srgbClr val="FFFFFF"/>
                </a:solidFill>
                <a:latin typeface="+mj-lt"/>
                <a:ea typeface="+mj-ea"/>
                <a:cs typeface="+mj-cs"/>
                <a:sym typeface="Helvetica Neue"/>
              </a:defRPr>
            </a:lvl1pPr>
          </a:lstStyle>
          <a:p>
            <a:r>
              <a:t>2</a:t>
            </a:r>
          </a:p>
        </p:txBody>
      </p:sp>
      <p:sp>
        <p:nvSpPr>
          <p:cNvPr id="199" name="3"/>
          <p:cNvSpPr txBox="1"/>
          <p:nvPr/>
        </p:nvSpPr>
        <p:spPr>
          <a:xfrm>
            <a:off x="38660657" y="189654"/>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3</a:t>
            </a:r>
          </a:p>
        </p:txBody>
      </p:sp>
      <p:sp>
        <p:nvSpPr>
          <p:cNvPr id="200" name="4"/>
          <p:cNvSpPr txBox="1"/>
          <p:nvPr/>
        </p:nvSpPr>
        <p:spPr>
          <a:xfrm>
            <a:off x="8359019" y="6722701"/>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solidFill>
                  <a:srgbClr val="FFFFFF"/>
                </a:solidFill>
                <a:latin typeface="+mj-lt"/>
                <a:ea typeface="+mj-ea"/>
                <a:cs typeface="+mj-cs"/>
                <a:sym typeface="Helvetica Neue"/>
              </a:defRPr>
            </a:lvl1pPr>
          </a:lstStyle>
          <a:p>
            <a:r>
              <a:t>4</a:t>
            </a:r>
          </a:p>
        </p:txBody>
      </p:sp>
      <p:sp>
        <p:nvSpPr>
          <p:cNvPr id="201" name="5"/>
          <p:cNvSpPr txBox="1"/>
          <p:nvPr/>
        </p:nvSpPr>
        <p:spPr>
          <a:xfrm>
            <a:off x="16943655" y="7048516"/>
            <a:ext cx="1057733"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5</a:t>
            </a:r>
          </a:p>
        </p:txBody>
      </p:sp>
      <p:sp>
        <p:nvSpPr>
          <p:cNvPr id="202" name="6"/>
          <p:cNvSpPr txBox="1"/>
          <p:nvPr/>
        </p:nvSpPr>
        <p:spPr>
          <a:xfrm>
            <a:off x="27903757" y="7039130"/>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6</a:t>
            </a:r>
          </a:p>
        </p:txBody>
      </p:sp>
      <p:sp>
        <p:nvSpPr>
          <p:cNvPr id="203" name="7"/>
          <p:cNvSpPr txBox="1"/>
          <p:nvPr/>
        </p:nvSpPr>
        <p:spPr>
          <a:xfrm>
            <a:off x="37504957" y="7048516"/>
            <a:ext cx="1057732" cy="1240733"/>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7</a:t>
            </a:r>
          </a:p>
        </p:txBody>
      </p:sp>
      <p:sp>
        <p:nvSpPr>
          <p:cNvPr id="204" name="8"/>
          <p:cNvSpPr txBox="1"/>
          <p:nvPr/>
        </p:nvSpPr>
        <p:spPr>
          <a:xfrm>
            <a:off x="47906257" y="7048516"/>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r>
              <a:t>8</a:t>
            </a:r>
          </a:p>
        </p:txBody>
      </p:sp>
      <p:pic>
        <p:nvPicPr>
          <p:cNvPr id="205" name="R13.jpg" descr="R13.jpg"/>
          <p:cNvPicPr>
            <a:picLocks noChangeAspect="1"/>
          </p:cNvPicPr>
          <p:nvPr/>
        </p:nvPicPr>
        <p:blipFill>
          <a:blip r:embed="rId12">
            <a:extLst/>
          </a:blip>
          <a:stretch>
            <a:fillRect/>
          </a:stretch>
        </p:blipFill>
        <p:spPr>
          <a:xfrm rot="5400000" flipH="1">
            <a:off x="1561997" y="12244402"/>
            <a:ext cx="6452793" cy="8603722"/>
          </a:xfrm>
          <a:prstGeom prst="rect">
            <a:avLst/>
          </a:prstGeom>
          <a:ln w="12700">
            <a:miter lim="400000"/>
          </a:ln>
        </p:spPr>
      </p:pic>
      <p:sp>
        <p:nvSpPr>
          <p:cNvPr id="206" name="9"/>
          <p:cNvSpPr txBox="1"/>
          <p:nvPr/>
        </p:nvSpPr>
        <p:spPr>
          <a:xfrm>
            <a:off x="8333055" y="13551028"/>
            <a:ext cx="1057732" cy="1240732"/>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solidFill>
                  <a:srgbClr val="FFFFFF"/>
                </a:solidFill>
                <a:latin typeface="+mj-lt"/>
                <a:ea typeface="+mj-ea"/>
                <a:cs typeface="+mj-cs"/>
                <a:sym typeface="Helvetica Neue"/>
              </a:defRPr>
            </a:lvl1pPr>
          </a:lstStyle>
          <a:p>
            <a:r>
              <a:t>9</a:t>
            </a:r>
          </a:p>
        </p:txBody>
      </p:sp>
      <p:sp>
        <p:nvSpPr>
          <p:cNvPr id="207" name="Results: All implants exhibited torque values greater than 50 Ncm, even if all the implants have been inserted in the lateral / posterior area of   the maxilla where the bone quality is poor. Another confirmation for an immediate load of the implant was obtained through the resonant frequency (Osstell) with values  ISQ   is significantly higher than 65. The degree of patient he degree of patient satisfaction had the maximum result…"/>
          <p:cNvSpPr txBox="1"/>
          <p:nvPr/>
        </p:nvSpPr>
        <p:spPr>
          <a:xfrm>
            <a:off x="748281" y="20710496"/>
            <a:ext cx="48697759" cy="3323369"/>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p>
            <a:pPr algn="just">
              <a:spcBef>
                <a:spcPts val="8600"/>
              </a:spcBef>
              <a:defRPr sz="5500" b="1" u="sng">
                <a:latin typeface="Tahoma"/>
                <a:ea typeface="Tahoma"/>
                <a:cs typeface="Tahoma"/>
                <a:sym typeface="Tahoma"/>
              </a:defRPr>
            </a:pPr>
            <a:r>
              <a:rPr sz="6000" dirty="0">
                <a:latin typeface="Arial" panose="020B0604020202020204" pitchFamily="34" charset="0"/>
                <a:cs typeface="Arial" panose="020B0604020202020204" pitchFamily="34" charset="0"/>
              </a:rPr>
              <a:t>Results:</a:t>
            </a:r>
            <a:r>
              <a:rPr sz="6000" b="0" u="none" dirty="0">
                <a:latin typeface="Arial" panose="020B0604020202020204" pitchFamily="34" charset="0"/>
                <a:cs typeface="Arial" panose="020B0604020202020204" pitchFamily="34" charset="0"/>
              </a:rPr>
              <a:t> </a:t>
            </a:r>
            <a:r>
              <a:rPr sz="6600" b="0" u="none" dirty="0">
                <a:latin typeface="Arial" panose="020B0604020202020204" pitchFamily="34" charset="0"/>
                <a:cs typeface="Arial" panose="020B0604020202020204" pitchFamily="34" charset="0"/>
              </a:rPr>
              <a:t>All implants exhibited torque values greater than 50 </a:t>
            </a:r>
            <a:r>
              <a:rPr sz="6600" b="0" u="none" dirty="0" err="1">
                <a:latin typeface="Arial" panose="020B0604020202020204" pitchFamily="34" charset="0"/>
                <a:cs typeface="Arial" panose="020B0604020202020204" pitchFamily="34" charset="0"/>
              </a:rPr>
              <a:t>Ncm</a:t>
            </a:r>
            <a:r>
              <a:rPr sz="6600" b="0" u="none" dirty="0">
                <a:latin typeface="Arial" panose="020B0604020202020204" pitchFamily="34" charset="0"/>
                <a:cs typeface="Arial" panose="020B0604020202020204" pitchFamily="34" charset="0"/>
              </a:rPr>
              <a:t>, even if all the implants have been inserted in the lateral/posterior area</a:t>
            </a:r>
            <a:r>
              <a:rPr lang="en-US" sz="6600" b="0" u="none" dirty="0">
                <a:latin typeface="Arial" panose="020B0604020202020204" pitchFamily="34" charset="0"/>
                <a:cs typeface="Arial" panose="020B0604020202020204" pitchFamily="34" charset="0"/>
              </a:rPr>
              <a:t>s</a:t>
            </a:r>
            <a:r>
              <a:rPr sz="6600" b="0" u="none" dirty="0">
                <a:latin typeface="Arial" panose="020B0604020202020204" pitchFamily="34" charset="0"/>
                <a:cs typeface="Arial" panose="020B0604020202020204" pitchFamily="34" charset="0"/>
              </a:rPr>
              <a:t> of ​​the maxilla</a:t>
            </a:r>
            <a:r>
              <a:rPr lang="en-US" sz="6600" b="0" u="none" dirty="0">
                <a:latin typeface="Arial" panose="020B0604020202020204" pitchFamily="34" charset="0"/>
                <a:cs typeface="Arial" panose="020B0604020202020204" pitchFamily="34" charset="0"/>
              </a:rPr>
              <a:t>,</a:t>
            </a:r>
            <a:r>
              <a:rPr sz="6600" b="0" u="none" dirty="0">
                <a:latin typeface="Arial" panose="020B0604020202020204" pitchFamily="34" charset="0"/>
                <a:cs typeface="Arial" panose="020B0604020202020204" pitchFamily="34" charset="0"/>
              </a:rPr>
              <a:t> where the bone quality is poor. </a:t>
            </a:r>
            <a:r>
              <a:rPr lang="en-US" sz="6600" b="0" u="none" dirty="0">
                <a:latin typeface="Arial" panose="020B0604020202020204" pitchFamily="34" charset="0"/>
                <a:cs typeface="Arial" panose="020B0604020202020204" pitchFamily="34" charset="0"/>
              </a:rPr>
              <a:t>Re</a:t>
            </a:r>
            <a:r>
              <a:rPr sz="6600" b="0" u="none" dirty="0">
                <a:latin typeface="Arial" panose="020B0604020202020204" pitchFamily="34" charset="0"/>
                <a:cs typeface="Arial" panose="020B0604020202020204" pitchFamily="34" charset="0"/>
              </a:rPr>
              <a:t>sonan</a:t>
            </a:r>
            <a:r>
              <a:rPr lang="en-US" sz="6600" b="0" u="none" dirty="0">
                <a:latin typeface="Arial" panose="020B0604020202020204" pitchFamily="34" charset="0"/>
                <a:cs typeface="Arial" panose="020B0604020202020204" pitchFamily="34" charset="0"/>
              </a:rPr>
              <a:t>ce</a:t>
            </a:r>
            <a:r>
              <a:rPr sz="6600" b="0" u="none" dirty="0">
                <a:latin typeface="Arial" panose="020B0604020202020204" pitchFamily="34" charset="0"/>
                <a:cs typeface="Arial" panose="020B0604020202020204" pitchFamily="34" charset="0"/>
              </a:rPr>
              <a:t> frequency </a:t>
            </a:r>
            <a:r>
              <a:rPr lang="en-US" sz="6600" b="0" u="none" dirty="0">
                <a:latin typeface="Arial" panose="020B0604020202020204" pitchFamily="34" charset="0"/>
                <a:cs typeface="Arial" panose="020B0604020202020204" pitchFamily="34" charset="0"/>
              </a:rPr>
              <a:t>analysis </a:t>
            </a:r>
            <a:r>
              <a:rPr sz="6600" b="0" u="none" dirty="0">
                <a:latin typeface="Arial" panose="020B0604020202020204" pitchFamily="34" charset="0"/>
                <a:cs typeface="Arial" panose="020B0604020202020204" pitchFamily="34" charset="0"/>
              </a:rPr>
              <a:t>(</a:t>
            </a:r>
            <a:r>
              <a:rPr sz="6600" b="0" u="none" dirty="0" err="1">
                <a:latin typeface="Arial" panose="020B0604020202020204" pitchFamily="34" charset="0"/>
                <a:cs typeface="Arial" panose="020B0604020202020204" pitchFamily="34" charset="0"/>
              </a:rPr>
              <a:t>Osstell</a:t>
            </a:r>
            <a:r>
              <a:rPr sz="6600" b="0" u="none" dirty="0">
                <a:latin typeface="Arial" panose="020B0604020202020204" pitchFamily="34" charset="0"/>
                <a:cs typeface="Arial" panose="020B0604020202020204" pitchFamily="34" charset="0"/>
              </a:rPr>
              <a:t>) </a:t>
            </a:r>
            <a:r>
              <a:rPr lang="en-US" sz="6600" b="0" u="none" dirty="0">
                <a:latin typeface="Arial" panose="020B0604020202020204" pitchFamily="34" charset="0"/>
                <a:cs typeface="Arial" panose="020B0604020202020204" pitchFamily="34" charset="0"/>
              </a:rPr>
              <a:t>presented</a:t>
            </a:r>
            <a:r>
              <a:rPr sz="6600" b="0" u="none" dirty="0">
                <a:latin typeface="Arial" panose="020B0604020202020204" pitchFamily="34" charset="0"/>
                <a:cs typeface="Arial" panose="020B0604020202020204" pitchFamily="34" charset="0"/>
              </a:rPr>
              <a:t> </a:t>
            </a:r>
            <a:r>
              <a:rPr lang="en-US" sz="6600" b="0" u="none" dirty="0">
                <a:latin typeface="Arial" panose="020B0604020202020204" pitchFamily="34" charset="0"/>
                <a:cs typeface="Arial" panose="020B0604020202020204" pitchFamily="34" charset="0"/>
              </a:rPr>
              <a:t>ISQ-v</a:t>
            </a:r>
            <a:r>
              <a:rPr sz="6600" b="0" u="none" dirty="0">
                <a:latin typeface="Arial" panose="020B0604020202020204" pitchFamily="34" charset="0"/>
                <a:cs typeface="Arial" panose="020B0604020202020204" pitchFamily="34" charset="0"/>
              </a:rPr>
              <a:t>alues higher than 65. The degree of patient satisfaction </a:t>
            </a:r>
            <a:r>
              <a:rPr lang="en-US" sz="6600" b="0" u="none" dirty="0">
                <a:latin typeface="Arial" panose="020B0604020202020204" pitchFamily="34" charset="0"/>
                <a:cs typeface="Arial" panose="020B0604020202020204" pitchFamily="34" charset="0"/>
              </a:rPr>
              <a:t>showed t</a:t>
            </a:r>
            <a:r>
              <a:rPr sz="6600" b="0" u="none" dirty="0">
                <a:latin typeface="Arial" panose="020B0604020202020204" pitchFamily="34" charset="0"/>
                <a:cs typeface="Arial" panose="020B0604020202020204" pitchFamily="34" charset="0"/>
              </a:rPr>
              <a:t>he maximum result</a:t>
            </a:r>
            <a:r>
              <a:rPr lang="en-US" sz="6600" b="0" u="none" dirty="0">
                <a:latin typeface="Arial" panose="020B0604020202020204" pitchFamily="34" charset="0"/>
                <a:cs typeface="Arial" panose="020B0604020202020204" pitchFamily="34" charset="0"/>
              </a:rPr>
              <a:t>s.</a:t>
            </a:r>
            <a:endParaRPr sz="6600" b="0" u="none" dirty="0">
              <a:latin typeface="Arial" panose="020B0604020202020204" pitchFamily="34" charset="0"/>
              <a:cs typeface="Arial" panose="020B0604020202020204" pitchFamily="34" charset="0"/>
            </a:endParaRPr>
          </a:p>
        </p:txBody>
      </p:sp>
      <p:sp>
        <p:nvSpPr>
          <p:cNvPr id="209" name="Results: All implants exhibited torque values greater than 50 Ncm, even if all the implants have been inserted in the lateral / posterior area of   the maxilla where the bone quality is poor. Another confirmation for an immediate load of the implant was obtained through the resonant frequency (Osstell) with values  ISQ   is significantly higher than 65. The degree of patient he degree of patient satisfaction had the maximum result…"/>
          <p:cNvSpPr txBox="1"/>
          <p:nvPr/>
        </p:nvSpPr>
        <p:spPr>
          <a:xfrm>
            <a:off x="-141062" y="23388183"/>
            <a:ext cx="9858910" cy="1111909"/>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lgn="just">
              <a:spcBef>
                <a:spcPts val="8600"/>
              </a:spcBef>
              <a:defRPr sz="5500" b="1" u="sng">
                <a:latin typeface="Tahoma"/>
                <a:ea typeface="Tahoma"/>
                <a:cs typeface="Tahoma"/>
                <a:sym typeface="Tahoma"/>
              </a:defRPr>
            </a:lvl1pPr>
          </a:lstStyle>
          <a:p>
            <a:endParaRPr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sults: All implants exhibited torque values greater than 50 Ncm, even if all the implants have been inserted in the lateral / posterior area of   the maxilla where the bone quality is poor. Another confirmation for an immediate load of the implant was obtained through the resonant frequency (Osstell) with values  ISQ   is significantly higher than 65. The degree of patient he degree of patient satisfaction had the maximum result…"/>
          <p:cNvSpPr txBox="1"/>
          <p:nvPr/>
        </p:nvSpPr>
        <p:spPr>
          <a:xfrm>
            <a:off x="453448" y="5991375"/>
            <a:ext cx="49004220" cy="13271092"/>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p>
            <a:pPr algn="just">
              <a:lnSpc>
                <a:spcPct val="150000"/>
              </a:lnSpc>
              <a:defRPr sz="5500" b="1" u="sng">
                <a:latin typeface="Tahoma"/>
                <a:ea typeface="Tahoma"/>
                <a:cs typeface="Tahoma"/>
                <a:sym typeface="Tahoma"/>
              </a:defRPr>
            </a:pPr>
            <a:r>
              <a:rPr sz="9600" dirty="0">
                <a:latin typeface="Arial" panose="020B0604020202020204" pitchFamily="34" charset="0"/>
                <a:cs typeface="Arial" panose="020B0604020202020204" pitchFamily="34" charset="0"/>
              </a:rPr>
              <a:t>Conclus</a:t>
            </a:r>
            <a:r>
              <a:rPr lang="en-US" sz="9600" dirty="0">
                <a:latin typeface="Arial" panose="020B0604020202020204" pitchFamily="34" charset="0"/>
                <a:cs typeface="Arial" panose="020B0604020202020204" pitchFamily="34" charset="0"/>
              </a:rPr>
              <a:t>i</a:t>
            </a:r>
            <a:r>
              <a:rPr sz="9600" dirty="0">
                <a:latin typeface="Arial" panose="020B0604020202020204" pitchFamily="34" charset="0"/>
                <a:cs typeface="Arial" panose="020B0604020202020204" pitchFamily="34" charset="0"/>
              </a:rPr>
              <a:t>on:</a:t>
            </a:r>
            <a:r>
              <a:rPr sz="9600" b="0" u="none" dirty="0">
                <a:latin typeface="Arial" panose="020B0604020202020204" pitchFamily="34" charset="0"/>
                <a:cs typeface="Arial" panose="020B0604020202020204" pitchFamily="34" charset="0"/>
              </a:rPr>
              <a:t> </a:t>
            </a:r>
            <a:r>
              <a:rPr sz="9600" b="0" u="none" dirty="0">
                <a:solidFill>
                  <a:schemeClr val="bg1"/>
                </a:solidFill>
                <a:latin typeface="Arial" panose="020B0604020202020204" pitchFamily="34" charset="0"/>
                <a:cs typeface="Arial" panose="020B0604020202020204" pitchFamily="34" charset="0"/>
              </a:rPr>
              <a:t>The use of this implan</a:t>
            </a:r>
            <a:r>
              <a:rPr lang="en-US" sz="9600" b="0" u="none" dirty="0">
                <a:solidFill>
                  <a:schemeClr val="bg1"/>
                </a:solidFill>
                <a:latin typeface="Arial" panose="020B0604020202020204" pitchFamily="34" charset="0"/>
                <a:cs typeface="Arial" panose="020B0604020202020204" pitchFamily="34" charset="0"/>
              </a:rPr>
              <a:t>t design with high primary stability is possible</a:t>
            </a:r>
            <a:r>
              <a:rPr sz="9600" b="0" u="none" dirty="0">
                <a:solidFill>
                  <a:schemeClr val="bg1"/>
                </a:solidFill>
                <a:latin typeface="Arial" panose="020B0604020202020204" pitchFamily="34" charset="0"/>
                <a:cs typeface="Arial" panose="020B0604020202020204" pitchFamily="34" charset="0"/>
              </a:rPr>
              <a:t> even in situations of poor bone </a:t>
            </a:r>
            <a:r>
              <a:rPr lang="en-US" sz="9600" b="0" u="none" dirty="0">
                <a:solidFill>
                  <a:schemeClr val="bg1"/>
                </a:solidFill>
                <a:latin typeface="Arial" panose="020B0604020202020204" pitchFamily="34" charset="0"/>
                <a:cs typeface="Arial" panose="020B0604020202020204" pitchFamily="34" charset="0"/>
              </a:rPr>
              <a:t>quality due </a:t>
            </a:r>
            <a:r>
              <a:rPr sz="9600" b="0" u="none" dirty="0">
                <a:solidFill>
                  <a:schemeClr val="bg1"/>
                </a:solidFill>
                <a:latin typeface="Arial" panose="020B0604020202020204" pitchFamily="34" charset="0"/>
                <a:cs typeface="Arial" panose="020B0604020202020204" pitchFamily="34" charset="0"/>
              </a:rPr>
              <a:t>to </a:t>
            </a:r>
            <a:r>
              <a:rPr lang="en-US" sz="9600" b="0" u="none" dirty="0">
                <a:solidFill>
                  <a:schemeClr val="bg1"/>
                </a:solidFill>
                <a:latin typeface="Arial" panose="020B0604020202020204" pitchFamily="34" charset="0"/>
                <a:cs typeface="Arial" panose="020B0604020202020204" pitchFamily="34" charset="0"/>
              </a:rPr>
              <a:t>the </a:t>
            </a:r>
            <a:r>
              <a:rPr sz="9600" b="0" u="none" dirty="0">
                <a:solidFill>
                  <a:schemeClr val="bg1"/>
                </a:solidFill>
                <a:latin typeface="Arial" panose="020B0604020202020204" pitchFamily="34" charset="0"/>
                <a:cs typeface="Arial" panose="020B0604020202020204" pitchFamily="34" charset="0"/>
              </a:rPr>
              <a:t>multiple condensing thread design. </a:t>
            </a:r>
            <a:endParaRPr lang="en-US" sz="9600" b="0" u="none" dirty="0">
              <a:solidFill>
                <a:schemeClr val="bg1"/>
              </a:solidFill>
              <a:latin typeface="Arial" panose="020B0604020202020204" pitchFamily="34" charset="0"/>
              <a:cs typeface="Arial" panose="020B0604020202020204" pitchFamily="34" charset="0"/>
            </a:endParaRPr>
          </a:p>
          <a:p>
            <a:pPr algn="just">
              <a:lnSpc>
                <a:spcPct val="150000"/>
              </a:lnSpc>
              <a:defRPr sz="5500" b="1" u="sng">
                <a:latin typeface="Tahoma"/>
                <a:ea typeface="Tahoma"/>
                <a:cs typeface="Tahoma"/>
                <a:sym typeface="Tahoma"/>
              </a:defRPr>
            </a:pPr>
            <a:r>
              <a:rPr sz="9600" b="0" u="none" dirty="0">
                <a:solidFill>
                  <a:schemeClr val="bg1"/>
                </a:solidFill>
                <a:latin typeface="Arial" panose="020B0604020202020204" pitchFamily="34" charset="0"/>
                <a:cs typeface="Arial" panose="020B0604020202020204" pitchFamily="34" charset="0"/>
              </a:rPr>
              <a:t>Moreover</a:t>
            </a:r>
            <a:r>
              <a:rPr lang="en-US" sz="9600" b="0" u="none" dirty="0">
                <a:solidFill>
                  <a:schemeClr val="bg1"/>
                </a:solidFill>
                <a:latin typeface="Arial" panose="020B0604020202020204" pitchFamily="34" charset="0"/>
                <a:cs typeface="Arial" panose="020B0604020202020204" pitchFamily="34" charset="0"/>
              </a:rPr>
              <a:t>,</a:t>
            </a:r>
            <a:r>
              <a:rPr sz="9600" b="0" u="none" dirty="0">
                <a:solidFill>
                  <a:schemeClr val="bg1"/>
                </a:solidFill>
                <a:latin typeface="Arial" panose="020B0604020202020204" pitchFamily="34" charset="0"/>
                <a:cs typeface="Arial" panose="020B0604020202020204" pitchFamily="34" charset="0"/>
              </a:rPr>
              <a:t> with all the limitations of this preliminary study </a:t>
            </a:r>
            <a:r>
              <a:rPr lang="en-US" sz="9600" b="0" u="none" dirty="0">
                <a:solidFill>
                  <a:schemeClr val="bg1"/>
                </a:solidFill>
                <a:latin typeface="Arial" panose="020B0604020202020204" pitchFamily="34" charset="0"/>
                <a:cs typeface="Arial" panose="020B0604020202020204" pitchFamily="34" charset="0"/>
              </a:rPr>
              <a:t>and</a:t>
            </a:r>
            <a:r>
              <a:rPr sz="9600" b="0" u="none" dirty="0">
                <a:solidFill>
                  <a:schemeClr val="bg1"/>
                </a:solidFill>
                <a:latin typeface="Arial" panose="020B0604020202020204" pitchFamily="34" charset="0"/>
                <a:cs typeface="Arial" panose="020B0604020202020204" pitchFamily="34" charset="0"/>
              </a:rPr>
              <a:t> the inclusion of a reduced number of implants, the recruitment of more patients with implant insertion and control over time is desirable to have a complete evaluation of peri-implant bone stability over time.</a:t>
            </a:r>
          </a:p>
        </p:txBody>
      </p:sp>
      <p:pic>
        <p:nvPicPr>
          <p:cNvPr id="192" name="Immagine 9" descr="Immagine 9"/>
          <p:cNvPicPr>
            <a:picLocks noChangeAspect="1"/>
          </p:cNvPicPr>
          <p:nvPr/>
        </p:nvPicPr>
        <p:blipFill>
          <a:blip r:embed="rId2">
            <a:extLst/>
          </a:blip>
          <a:stretch>
            <a:fillRect/>
          </a:stretch>
        </p:blipFill>
        <p:spPr>
          <a:xfrm>
            <a:off x="44126794" y="576610"/>
            <a:ext cx="5885657" cy="3867718"/>
          </a:xfrm>
          <a:prstGeom prst="rect">
            <a:avLst/>
          </a:prstGeom>
          <a:ln w="63500">
            <a:solidFill>
              <a:srgbClr val="000000"/>
            </a:solidFill>
            <a:miter lim="400000"/>
          </a:ln>
        </p:spPr>
      </p:pic>
      <p:sp>
        <p:nvSpPr>
          <p:cNvPr id="196" name="1"/>
          <p:cNvSpPr txBox="1"/>
          <p:nvPr/>
        </p:nvSpPr>
        <p:spPr>
          <a:xfrm>
            <a:off x="8333054" y="1102914"/>
            <a:ext cx="1057733"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endParaRPr dirty="0"/>
          </a:p>
        </p:txBody>
      </p:sp>
      <p:sp>
        <p:nvSpPr>
          <p:cNvPr id="198" name="2"/>
          <p:cNvSpPr txBox="1"/>
          <p:nvPr/>
        </p:nvSpPr>
        <p:spPr>
          <a:xfrm>
            <a:off x="27903757" y="179387"/>
            <a:ext cx="1057732"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solidFill>
                  <a:srgbClr val="FFFFFF"/>
                </a:solidFill>
                <a:latin typeface="+mj-lt"/>
                <a:ea typeface="+mj-ea"/>
                <a:cs typeface="+mj-cs"/>
                <a:sym typeface="Helvetica Neue"/>
              </a:defRPr>
            </a:lvl1pPr>
          </a:lstStyle>
          <a:p>
            <a:endParaRPr dirty="0"/>
          </a:p>
        </p:txBody>
      </p:sp>
      <p:sp>
        <p:nvSpPr>
          <p:cNvPr id="199" name="3"/>
          <p:cNvSpPr txBox="1"/>
          <p:nvPr/>
        </p:nvSpPr>
        <p:spPr>
          <a:xfrm>
            <a:off x="38660657" y="179387"/>
            <a:ext cx="1057732"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endParaRPr dirty="0"/>
          </a:p>
        </p:txBody>
      </p:sp>
      <p:sp>
        <p:nvSpPr>
          <p:cNvPr id="200" name="4"/>
          <p:cNvSpPr txBox="1"/>
          <p:nvPr/>
        </p:nvSpPr>
        <p:spPr>
          <a:xfrm>
            <a:off x="8359019" y="6712434"/>
            <a:ext cx="1057732"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solidFill>
                  <a:srgbClr val="FFFFFF"/>
                </a:solidFill>
                <a:latin typeface="+mj-lt"/>
                <a:ea typeface="+mj-ea"/>
                <a:cs typeface="+mj-cs"/>
                <a:sym typeface="Helvetica Neue"/>
              </a:defRPr>
            </a:lvl1pPr>
          </a:lstStyle>
          <a:p>
            <a:endParaRPr dirty="0"/>
          </a:p>
        </p:txBody>
      </p:sp>
      <p:sp>
        <p:nvSpPr>
          <p:cNvPr id="202" name="6"/>
          <p:cNvSpPr txBox="1"/>
          <p:nvPr/>
        </p:nvSpPr>
        <p:spPr>
          <a:xfrm>
            <a:off x="27903757" y="7028863"/>
            <a:ext cx="1057732"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endParaRPr dirty="0"/>
          </a:p>
        </p:txBody>
      </p:sp>
      <p:sp>
        <p:nvSpPr>
          <p:cNvPr id="203" name="7"/>
          <p:cNvSpPr txBox="1"/>
          <p:nvPr/>
        </p:nvSpPr>
        <p:spPr>
          <a:xfrm>
            <a:off x="37504957" y="7038250"/>
            <a:ext cx="1057732"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endParaRPr dirty="0"/>
          </a:p>
        </p:txBody>
      </p:sp>
      <p:sp>
        <p:nvSpPr>
          <p:cNvPr id="204" name="8"/>
          <p:cNvSpPr txBox="1"/>
          <p:nvPr/>
        </p:nvSpPr>
        <p:spPr>
          <a:xfrm>
            <a:off x="47906257" y="7038249"/>
            <a:ext cx="1057732" cy="12612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defRPr b="1">
                <a:latin typeface="+mj-lt"/>
                <a:ea typeface="+mj-ea"/>
                <a:cs typeface="+mj-cs"/>
                <a:sym typeface="Helvetica Neue"/>
              </a:defRPr>
            </a:lvl1pPr>
          </a:lstStyle>
          <a:p>
            <a:endParaRPr dirty="0"/>
          </a:p>
        </p:txBody>
      </p:sp>
      <p:sp>
        <p:nvSpPr>
          <p:cNvPr id="207" name="Results: All implants exhibited torque values greater than 50 Ncm, even if all the implants have been inserted in the lateral / posterior area of   the maxilla where the bone quality is poor. Another confirmation for an immediate load of the implant was obtained through the resonant frequency (Osstell) with values  ISQ   is significantly higher than 65. The degree of patient he degree of patient satisfaction had the maximum result…"/>
          <p:cNvSpPr txBox="1"/>
          <p:nvPr/>
        </p:nvSpPr>
        <p:spPr>
          <a:xfrm>
            <a:off x="9102832" y="18139701"/>
            <a:ext cx="41076744" cy="1122766"/>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p>
            <a:pPr algn="just">
              <a:spcBef>
                <a:spcPts val="8600"/>
              </a:spcBef>
              <a:defRPr sz="5500" b="1" u="sng">
                <a:latin typeface="Tahoma"/>
                <a:ea typeface="Tahoma"/>
                <a:cs typeface="Tahoma"/>
                <a:sym typeface="Tahoma"/>
              </a:defRPr>
            </a:pPr>
            <a:endParaRPr b="0" u="none" dirty="0"/>
          </a:p>
        </p:txBody>
      </p:sp>
      <p:sp>
        <p:nvSpPr>
          <p:cNvPr id="208" name="1)Brånemark PI, Hansson BO, Adell R, et al. Osseointegrated implants in the treatment of the edentulous jaw. Experience from a 10-year period. Scand J Plast Reconstr Surg Suppl 1977;16:1-32.…"/>
          <p:cNvSpPr txBox="1"/>
          <p:nvPr/>
        </p:nvSpPr>
        <p:spPr>
          <a:xfrm>
            <a:off x="557602" y="21669073"/>
            <a:ext cx="48780887" cy="4536393"/>
          </a:xfrm>
          <a:prstGeom prst="rect">
            <a:avLst/>
          </a:prstGeom>
          <a:ln w="12700">
            <a:miter lim="400000"/>
          </a:ln>
          <a:extLst>
            <a:ext uri="{C572A759-6A51-4108-AA02-DFA0A04FC94B}">
              <ma14:wrappingTextBoxFlag xmlns:ma14="http://schemas.microsoft.com/office/mac/drawingml/2011/main" xmlns="" val="1"/>
            </a:ext>
          </a:extLst>
        </p:spPr>
        <p:txBody>
          <a:bodyPr wrap="square" lIns="136854" tIns="136854" rIns="136854" bIns="136854" anchor="ctr">
            <a:spAutoFit/>
          </a:bodyPr>
          <a:lstStyle/>
          <a:p>
            <a:pPr algn="just" defTabSz="449580">
              <a:lnSpc>
                <a:spcPct val="200000"/>
              </a:lnSpc>
              <a:defRPr sz="3000">
                <a:latin typeface="Times New Roman"/>
                <a:ea typeface="Times New Roman"/>
                <a:cs typeface="Times New Roman"/>
                <a:sym typeface="Times New Roman"/>
              </a:defRPr>
            </a:pPr>
            <a:r>
              <a:rPr sz="3600" dirty="0">
                <a:latin typeface="Arial" panose="020B0604020202020204" pitchFamily="34" charset="0"/>
                <a:cs typeface="Arial" panose="020B0604020202020204" pitchFamily="34" charset="0"/>
              </a:rPr>
              <a:t>1)</a:t>
            </a:r>
            <a:r>
              <a:rPr lang="en-US" sz="3600" dirty="0">
                <a:latin typeface="Arial" panose="020B0604020202020204" pitchFamily="34" charset="0"/>
                <a:cs typeface="Arial" panose="020B0604020202020204" pitchFamily="34" charset="0"/>
              </a:rPr>
              <a:t> </a:t>
            </a:r>
            <a:r>
              <a:rPr sz="3600" dirty="0" err="1">
                <a:latin typeface="Arial" panose="020B0604020202020204" pitchFamily="34" charset="0"/>
                <a:cs typeface="Arial" panose="020B0604020202020204" pitchFamily="34" charset="0"/>
              </a:rPr>
              <a:t>Brånemark</a:t>
            </a:r>
            <a:r>
              <a:rPr sz="3600" dirty="0">
                <a:latin typeface="Arial" panose="020B0604020202020204" pitchFamily="34" charset="0"/>
                <a:cs typeface="Arial" panose="020B0604020202020204" pitchFamily="34" charset="0"/>
              </a:rPr>
              <a:t> PI, Hansson BO, </a:t>
            </a:r>
            <a:r>
              <a:rPr sz="3600" dirty="0" err="1">
                <a:latin typeface="Arial" panose="020B0604020202020204" pitchFamily="34" charset="0"/>
                <a:cs typeface="Arial" panose="020B0604020202020204" pitchFamily="34" charset="0"/>
              </a:rPr>
              <a:t>Adell</a:t>
            </a:r>
            <a:r>
              <a:rPr sz="3600" dirty="0">
                <a:latin typeface="Arial" panose="020B0604020202020204" pitchFamily="34" charset="0"/>
                <a:cs typeface="Arial" panose="020B0604020202020204" pitchFamily="34" charset="0"/>
              </a:rPr>
              <a:t> R, et al. </a:t>
            </a:r>
            <a:r>
              <a:rPr sz="3600" dirty="0" err="1">
                <a:latin typeface="Arial" panose="020B0604020202020204" pitchFamily="34" charset="0"/>
                <a:cs typeface="Arial" panose="020B0604020202020204" pitchFamily="34" charset="0"/>
              </a:rPr>
              <a:t>Osseointegrated</a:t>
            </a:r>
            <a:r>
              <a:rPr sz="3600" dirty="0">
                <a:latin typeface="Arial" panose="020B0604020202020204" pitchFamily="34" charset="0"/>
                <a:cs typeface="Arial" panose="020B0604020202020204" pitchFamily="34" charset="0"/>
              </a:rPr>
              <a:t> implants in the treatment of the edentulous jaw. Experience from a 10-year period. </a:t>
            </a:r>
            <a:r>
              <a:rPr sz="3600" dirty="0" err="1">
                <a:latin typeface="Arial" panose="020B0604020202020204" pitchFamily="34" charset="0"/>
                <a:cs typeface="Arial" panose="020B0604020202020204" pitchFamily="34" charset="0"/>
              </a:rPr>
              <a:t>Scand</a:t>
            </a:r>
            <a:r>
              <a:rPr sz="3600" dirty="0">
                <a:latin typeface="Arial" panose="020B0604020202020204" pitchFamily="34" charset="0"/>
                <a:cs typeface="Arial" panose="020B0604020202020204" pitchFamily="34" charset="0"/>
              </a:rPr>
              <a:t> J </a:t>
            </a:r>
            <a:r>
              <a:rPr sz="3600" dirty="0" err="1">
                <a:latin typeface="Arial" panose="020B0604020202020204" pitchFamily="34" charset="0"/>
                <a:cs typeface="Arial" panose="020B0604020202020204" pitchFamily="34" charset="0"/>
              </a:rPr>
              <a:t>Plast</a:t>
            </a:r>
            <a:r>
              <a:rPr sz="3600" dirty="0">
                <a:latin typeface="Arial" panose="020B0604020202020204" pitchFamily="34" charset="0"/>
                <a:cs typeface="Arial" panose="020B0604020202020204" pitchFamily="34" charset="0"/>
              </a:rPr>
              <a:t> </a:t>
            </a:r>
            <a:r>
              <a:rPr sz="3600" dirty="0" err="1">
                <a:latin typeface="Arial" panose="020B0604020202020204" pitchFamily="34" charset="0"/>
                <a:cs typeface="Arial" panose="020B0604020202020204" pitchFamily="34" charset="0"/>
              </a:rPr>
              <a:t>Reconstr</a:t>
            </a:r>
            <a:r>
              <a:rPr sz="3600" dirty="0">
                <a:latin typeface="Arial" panose="020B0604020202020204" pitchFamily="34" charset="0"/>
                <a:cs typeface="Arial" panose="020B0604020202020204" pitchFamily="34" charset="0"/>
              </a:rPr>
              <a:t> </a:t>
            </a:r>
            <a:r>
              <a:rPr sz="3600" dirty="0" err="1">
                <a:latin typeface="Arial" panose="020B0604020202020204" pitchFamily="34" charset="0"/>
                <a:cs typeface="Arial" panose="020B0604020202020204" pitchFamily="34" charset="0"/>
              </a:rPr>
              <a:t>Surg</a:t>
            </a:r>
            <a:r>
              <a:rPr sz="3600" dirty="0">
                <a:latin typeface="Arial" panose="020B0604020202020204" pitchFamily="34" charset="0"/>
                <a:cs typeface="Arial" panose="020B0604020202020204" pitchFamily="34" charset="0"/>
              </a:rPr>
              <a:t> </a:t>
            </a:r>
            <a:r>
              <a:rPr sz="3600" dirty="0" err="1">
                <a:latin typeface="Arial" panose="020B0604020202020204" pitchFamily="34" charset="0"/>
                <a:cs typeface="Arial" panose="020B0604020202020204" pitchFamily="34" charset="0"/>
              </a:rPr>
              <a:t>Suppl</a:t>
            </a:r>
            <a:r>
              <a:rPr sz="3600" dirty="0">
                <a:latin typeface="Arial" panose="020B0604020202020204" pitchFamily="34" charset="0"/>
                <a:cs typeface="Arial" panose="020B0604020202020204" pitchFamily="34" charset="0"/>
              </a:rPr>
              <a:t> 1977;16:1-32.</a:t>
            </a:r>
          </a:p>
          <a:p>
            <a:pPr algn="just" defTabSz="449580">
              <a:lnSpc>
                <a:spcPct val="200000"/>
              </a:lnSpc>
              <a:defRPr sz="3000">
                <a:latin typeface="Times New Roman"/>
                <a:ea typeface="Times New Roman"/>
                <a:cs typeface="Times New Roman"/>
                <a:sym typeface="Times New Roman"/>
              </a:defRPr>
            </a:pPr>
            <a:r>
              <a:rPr sz="3600" dirty="0">
                <a:latin typeface="Arial" panose="020B0604020202020204" pitchFamily="34" charset="0"/>
                <a:cs typeface="Arial" panose="020B0604020202020204" pitchFamily="34" charset="0"/>
              </a:rPr>
              <a:t>2) </a:t>
            </a:r>
            <a:r>
              <a:rPr sz="3600" dirty="0" err="1">
                <a:latin typeface="Arial" panose="020B0604020202020204" pitchFamily="34" charset="0"/>
                <a:cs typeface="Arial" panose="020B0604020202020204" pitchFamily="34" charset="0"/>
              </a:rPr>
              <a:t>Romanos</a:t>
            </a:r>
            <a:r>
              <a:rPr sz="3600" dirty="0">
                <a:latin typeface="Arial" panose="020B0604020202020204" pitchFamily="34" charset="0"/>
                <a:cs typeface="Arial" panose="020B0604020202020204" pitchFamily="34" charset="0"/>
              </a:rPr>
              <a:t> G, </a:t>
            </a:r>
            <a:r>
              <a:rPr sz="3600" dirty="0" err="1">
                <a:latin typeface="Arial" panose="020B0604020202020204" pitchFamily="34" charset="0"/>
                <a:cs typeface="Arial" panose="020B0604020202020204" pitchFamily="34" charset="0"/>
              </a:rPr>
              <a:t>Froum</a:t>
            </a:r>
            <a:r>
              <a:rPr sz="3600" dirty="0">
                <a:latin typeface="Arial" panose="020B0604020202020204" pitchFamily="34" charset="0"/>
                <a:cs typeface="Arial" panose="020B0604020202020204" pitchFamily="34" charset="0"/>
              </a:rPr>
              <a:t> S, </a:t>
            </a:r>
            <a:r>
              <a:rPr sz="3600" dirty="0" err="1">
                <a:latin typeface="Arial" panose="020B0604020202020204" pitchFamily="34" charset="0"/>
                <a:cs typeface="Arial" panose="020B0604020202020204" pitchFamily="34" charset="0"/>
              </a:rPr>
              <a:t>Hery</a:t>
            </a:r>
            <a:r>
              <a:rPr sz="3600" dirty="0">
                <a:latin typeface="Arial" panose="020B0604020202020204" pitchFamily="34" charset="0"/>
                <a:cs typeface="Arial" panose="020B0604020202020204" pitchFamily="34" charset="0"/>
              </a:rPr>
              <a:t> C, et al. Survival of immediately vs. delayed loaded implants: </a:t>
            </a:r>
            <a:r>
              <a:rPr lang="en-US" sz="3600" dirty="0">
                <a:latin typeface="Arial" panose="020B0604020202020204" pitchFamily="34" charset="0"/>
                <a:cs typeface="Arial" panose="020B0604020202020204" pitchFamily="34" charset="0"/>
              </a:rPr>
              <a:t>A</a:t>
            </a:r>
            <a:r>
              <a:rPr sz="3600" dirty="0">
                <a:latin typeface="Arial" panose="020B0604020202020204" pitchFamily="34" charset="0"/>
                <a:cs typeface="Arial" panose="020B0604020202020204" pitchFamily="34" charset="0"/>
              </a:rPr>
              <a:t>nalysis of the current literature. J Oral </a:t>
            </a:r>
            <a:r>
              <a:rPr sz="3600" dirty="0" err="1">
                <a:latin typeface="Arial" panose="020B0604020202020204" pitchFamily="34" charset="0"/>
                <a:cs typeface="Arial" panose="020B0604020202020204" pitchFamily="34" charset="0"/>
              </a:rPr>
              <a:t>Implantol</a:t>
            </a:r>
            <a:r>
              <a:rPr sz="3600" dirty="0">
                <a:latin typeface="Arial" panose="020B0604020202020204" pitchFamily="34" charset="0"/>
                <a:cs typeface="Arial" panose="020B0604020202020204" pitchFamily="34" charset="0"/>
              </a:rPr>
              <a:t> 2010;36:315-324.</a:t>
            </a:r>
          </a:p>
          <a:p>
            <a:pPr algn="just" defTabSz="449580">
              <a:lnSpc>
                <a:spcPct val="200000"/>
              </a:lnSpc>
              <a:defRPr sz="3000">
                <a:latin typeface="Times New Roman"/>
                <a:ea typeface="Times New Roman"/>
                <a:cs typeface="Times New Roman"/>
                <a:sym typeface="Times New Roman"/>
              </a:defRPr>
            </a:pPr>
            <a:r>
              <a:rPr sz="3600" dirty="0">
                <a:latin typeface="Arial" panose="020B0604020202020204" pitchFamily="34" charset="0"/>
                <a:cs typeface="Arial" panose="020B0604020202020204" pitchFamily="34" charset="0"/>
              </a:rPr>
              <a:t>3) Esposito M, </a:t>
            </a:r>
            <a:r>
              <a:rPr sz="3600" dirty="0" err="1">
                <a:latin typeface="Arial" panose="020B0604020202020204" pitchFamily="34" charset="0"/>
                <a:cs typeface="Arial" panose="020B0604020202020204" pitchFamily="34" charset="0"/>
              </a:rPr>
              <a:t>Grusovin</a:t>
            </a:r>
            <a:r>
              <a:rPr sz="3600" dirty="0">
                <a:latin typeface="Arial" panose="020B0604020202020204" pitchFamily="34" charset="0"/>
                <a:cs typeface="Arial" panose="020B0604020202020204" pitchFamily="34" charset="0"/>
              </a:rPr>
              <a:t> MG, </a:t>
            </a:r>
            <a:r>
              <a:rPr sz="3600" dirty="0" err="1">
                <a:latin typeface="Arial" panose="020B0604020202020204" pitchFamily="34" charset="0"/>
                <a:cs typeface="Arial" panose="020B0604020202020204" pitchFamily="34" charset="0"/>
              </a:rPr>
              <a:t>Willings</a:t>
            </a:r>
            <a:r>
              <a:rPr sz="3600" dirty="0">
                <a:latin typeface="Arial" panose="020B0604020202020204" pitchFamily="34" charset="0"/>
                <a:cs typeface="Arial" panose="020B0604020202020204" pitchFamily="34" charset="0"/>
              </a:rPr>
              <a:t> M, et al. The effectiveness of immediate, early, and conventional loading of dental implants: </a:t>
            </a:r>
            <a:r>
              <a:rPr lang="en-US" sz="3600" dirty="0">
                <a:latin typeface="Arial" panose="020B0604020202020204" pitchFamily="34" charset="0"/>
                <a:cs typeface="Arial" panose="020B0604020202020204" pitchFamily="34" charset="0"/>
              </a:rPr>
              <a:t>A</a:t>
            </a:r>
            <a:r>
              <a:rPr sz="3600" dirty="0">
                <a:latin typeface="Arial" panose="020B0604020202020204" pitchFamily="34" charset="0"/>
                <a:cs typeface="Arial" panose="020B0604020202020204" pitchFamily="34" charset="0"/>
              </a:rPr>
              <a:t> Cochrane systematic review of randomized controlled clinical trials. </a:t>
            </a:r>
            <a:r>
              <a:rPr sz="3600" dirty="0" err="1">
                <a:latin typeface="Arial" panose="020B0604020202020204" pitchFamily="34" charset="0"/>
                <a:cs typeface="Arial" panose="020B0604020202020204" pitchFamily="34" charset="0"/>
              </a:rPr>
              <a:t>Int</a:t>
            </a:r>
            <a:r>
              <a:rPr sz="3600" dirty="0">
                <a:latin typeface="Arial" panose="020B0604020202020204" pitchFamily="34" charset="0"/>
                <a:cs typeface="Arial" panose="020B0604020202020204" pitchFamily="34" charset="0"/>
              </a:rPr>
              <a:t> J Oral </a:t>
            </a:r>
            <a:r>
              <a:rPr sz="3600" dirty="0" err="1">
                <a:latin typeface="Arial" panose="020B0604020202020204" pitchFamily="34" charset="0"/>
                <a:cs typeface="Arial" panose="020B0604020202020204" pitchFamily="34" charset="0"/>
              </a:rPr>
              <a:t>Maxillofac</a:t>
            </a:r>
            <a:r>
              <a:rPr sz="3600" dirty="0">
                <a:latin typeface="Arial" panose="020B0604020202020204" pitchFamily="34" charset="0"/>
                <a:cs typeface="Arial" panose="020B0604020202020204" pitchFamily="34" charset="0"/>
              </a:rPr>
              <a:t> Implants 2007;22:893-904</a:t>
            </a:r>
            <a:r>
              <a:rPr dirty="0">
                <a:latin typeface="Arial" panose="020B0604020202020204" pitchFamily="34" charset="0"/>
                <a:cs typeface="Arial" panose="020B0604020202020204" pitchFamily="34" charset="0"/>
              </a:rPr>
              <a:t>.</a:t>
            </a:r>
          </a:p>
        </p:txBody>
      </p:sp>
      <p:sp>
        <p:nvSpPr>
          <p:cNvPr id="209" name="Results: All implants exhibited torque values greater than 50 Ncm, even if all the implants have been inserted in the lateral / posterior area of   the maxilla where the bone quality is poor. Another confirmation for an immediate load of the implant was obtained through the resonant frequency (Osstell) with values  ISQ   is significantly higher than 65. The degree of patient he degree of patient satisfaction had the maximum result…"/>
          <p:cNvSpPr txBox="1"/>
          <p:nvPr/>
        </p:nvSpPr>
        <p:spPr>
          <a:xfrm>
            <a:off x="453448" y="20377029"/>
            <a:ext cx="9858910" cy="1292044"/>
          </a:xfrm>
          <a:prstGeom prst="rect">
            <a:avLst/>
          </a:prstGeom>
          <a:ln w="12700">
            <a:miter lim="400000"/>
          </a:ln>
          <a:extLst>
            <a:ext uri="{C572A759-6A51-4108-AA02-DFA0A04FC94B}">
              <ma14:wrappingTextBoxFlag xmlns:ma14="http://schemas.microsoft.com/office/mac/drawingml/2011/main" xmlns="" val="1"/>
            </a:ext>
          </a:extLst>
        </p:spPr>
        <p:txBody>
          <a:bodyPr lIns="136854" tIns="136854" rIns="136854" bIns="136854" anchor="ctr">
            <a:spAutoFit/>
          </a:bodyPr>
          <a:lstStyle>
            <a:lvl1pPr algn="just">
              <a:spcBef>
                <a:spcPts val="8600"/>
              </a:spcBef>
              <a:defRPr sz="5500" b="1" u="sng">
                <a:latin typeface="Tahoma"/>
                <a:ea typeface="Tahoma"/>
                <a:cs typeface="Tahoma"/>
                <a:sym typeface="Tahoma"/>
              </a:defRPr>
            </a:lvl1pPr>
          </a:lstStyle>
          <a:p>
            <a:r>
              <a:rPr sz="6600" dirty="0">
                <a:latin typeface="Arial" panose="020B0604020202020204" pitchFamily="34" charset="0"/>
                <a:cs typeface="Arial" panose="020B0604020202020204" pitchFamily="34" charset="0"/>
              </a:rPr>
              <a:t>References:</a:t>
            </a:r>
          </a:p>
        </p:txBody>
      </p:sp>
      <p:pic>
        <p:nvPicPr>
          <p:cNvPr id="29" name="Immagine" descr="Immagine">
            <a:extLst>
              <a:ext uri="{FF2B5EF4-FFF2-40B4-BE49-F238E27FC236}">
                <a16:creationId xmlns:a16="http://schemas.microsoft.com/office/drawing/2014/main" id="{3F2582DD-CB41-8649-B58C-023D995CC169}"/>
              </a:ext>
            </a:extLst>
          </p:cNvPr>
          <p:cNvPicPr>
            <a:picLocks noChangeAspect="1"/>
          </p:cNvPicPr>
          <p:nvPr/>
        </p:nvPicPr>
        <p:blipFill>
          <a:blip r:embed="rId3">
            <a:extLst/>
          </a:blip>
          <a:srcRect l="12657" t="5028" r="18325" b="6187"/>
          <a:stretch>
            <a:fillRect/>
          </a:stretch>
        </p:blipFill>
        <p:spPr>
          <a:xfrm>
            <a:off x="557602" y="301757"/>
            <a:ext cx="3119166" cy="5321803"/>
          </a:xfrm>
          <a:custGeom>
            <a:avLst/>
            <a:gdLst/>
            <a:ahLst/>
            <a:cxnLst>
              <a:cxn ang="0">
                <a:pos x="wd2" y="hd2"/>
              </a:cxn>
              <a:cxn ang="5400000">
                <a:pos x="wd2" y="hd2"/>
              </a:cxn>
              <a:cxn ang="10800000">
                <a:pos x="wd2" y="hd2"/>
              </a:cxn>
              <a:cxn ang="16200000">
                <a:pos x="wd2" y="hd2"/>
              </a:cxn>
            </a:cxnLst>
            <a:rect l="0" t="0" r="r" b="b"/>
            <a:pathLst>
              <a:path w="21062" h="21447" extrusionOk="0">
                <a:moveTo>
                  <a:pt x="12395" y="3"/>
                </a:moveTo>
                <a:cubicBezTo>
                  <a:pt x="12077" y="-4"/>
                  <a:pt x="11721" y="4"/>
                  <a:pt x="11605" y="20"/>
                </a:cubicBezTo>
                <a:cubicBezTo>
                  <a:pt x="11489" y="37"/>
                  <a:pt x="10897" y="102"/>
                  <a:pt x="10289" y="164"/>
                </a:cubicBezTo>
                <a:cubicBezTo>
                  <a:pt x="9633" y="232"/>
                  <a:pt x="9185" y="336"/>
                  <a:pt x="9185" y="422"/>
                </a:cubicBezTo>
                <a:cubicBezTo>
                  <a:pt x="9185" y="502"/>
                  <a:pt x="8985" y="624"/>
                  <a:pt x="8740" y="694"/>
                </a:cubicBezTo>
                <a:cubicBezTo>
                  <a:pt x="8390" y="794"/>
                  <a:pt x="8228" y="787"/>
                  <a:pt x="7984" y="657"/>
                </a:cubicBezTo>
                <a:cubicBezTo>
                  <a:pt x="7650" y="480"/>
                  <a:pt x="7579" y="485"/>
                  <a:pt x="4766" y="886"/>
                </a:cubicBezTo>
                <a:cubicBezTo>
                  <a:pt x="1331" y="1377"/>
                  <a:pt x="-35" y="1672"/>
                  <a:pt x="1" y="1946"/>
                </a:cubicBezTo>
                <a:cubicBezTo>
                  <a:pt x="6" y="1985"/>
                  <a:pt x="40" y="2025"/>
                  <a:pt x="100" y="2064"/>
                </a:cubicBezTo>
                <a:cubicBezTo>
                  <a:pt x="235" y="2150"/>
                  <a:pt x="374" y="2467"/>
                  <a:pt x="408" y="2769"/>
                </a:cubicBezTo>
                <a:cubicBezTo>
                  <a:pt x="442" y="3071"/>
                  <a:pt x="536" y="3376"/>
                  <a:pt x="617" y="3447"/>
                </a:cubicBezTo>
                <a:cubicBezTo>
                  <a:pt x="699" y="3517"/>
                  <a:pt x="713" y="3650"/>
                  <a:pt x="647" y="3741"/>
                </a:cubicBezTo>
                <a:cubicBezTo>
                  <a:pt x="581" y="3833"/>
                  <a:pt x="633" y="3940"/>
                  <a:pt x="762" y="3983"/>
                </a:cubicBezTo>
                <a:cubicBezTo>
                  <a:pt x="928" y="4037"/>
                  <a:pt x="932" y="4104"/>
                  <a:pt x="775" y="4204"/>
                </a:cubicBezTo>
                <a:cubicBezTo>
                  <a:pt x="612" y="4309"/>
                  <a:pt x="700" y="4425"/>
                  <a:pt x="1108" y="4641"/>
                </a:cubicBezTo>
                <a:cubicBezTo>
                  <a:pt x="1521" y="4861"/>
                  <a:pt x="1605" y="4973"/>
                  <a:pt x="1437" y="5080"/>
                </a:cubicBezTo>
                <a:cubicBezTo>
                  <a:pt x="1170" y="5252"/>
                  <a:pt x="1349" y="5426"/>
                  <a:pt x="1906" y="5536"/>
                </a:cubicBezTo>
                <a:cubicBezTo>
                  <a:pt x="2214" y="5597"/>
                  <a:pt x="2253" y="5646"/>
                  <a:pt x="2065" y="5745"/>
                </a:cubicBezTo>
                <a:cubicBezTo>
                  <a:pt x="1930" y="5817"/>
                  <a:pt x="1818" y="6018"/>
                  <a:pt x="1818" y="6190"/>
                </a:cubicBezTo>
                <a:cubicBezTo>
                  <a:pt x="1818" y="6464"/>
                  <a:pt x="1897" y="6503"/>
                  <a:pt x="2453" y="6503"/>
                </a:cubicBezTo>
                <a:cubicBezTo>
                  <a:pt x="2928" y="6503"/>
                  <a:pt x="3151" y="6575"/>
                  <a:pt x="3332" y="6785"/>
                </a:cubicBezTo>
                <a:cubicBezTo>
                  <a:pt x="3541" y="7029"/>
                  <a:pt x="3503" y="7108"/>
                  <a:pt x="3048" y="7372"/>
                </a:cubicBezTo>
                <a:cubicBezTo>
                  <a:pt x="2304" y="7805"/>
                  <a:pt x="2478" y="8069"/>
                  <a:pt x="3509" y="8069"/>
                </a:cubicBezTo>
                <a:cubicBezTo>
                  <a:pt x="4126" y="8069"/>
                  <a:pt x="4389" y="8126"/>
                  <a:pt x="4568" y="8304"/>
                </a:cubicBezTo>
                <a:cubicBezTo>
                  <a:pt x="4771" y="8505"/>
                  <a:pt x="4708" y="8592"/>
                  <a:pt x="4152" y="8896"/>
                </a:cubicBezTo>
                <a:cubicBezTo>
                  <a:pt x="3201" y="9418"/>
                  <a:pt x="3286" y="9613"/>
                  <a:pt x="4479" y="9655"/>
                </a:cubicBezTo>
                <a:cubicBezTo>
                  <a:pt x="5939" y="9706"/>
                  <a:pt x="6130" y="9958"/>
                  <a:pt x="5122" y="10507"/>
                </a:cubicBezTo>
                <a:cubicBezTo>
                  <a:pt x="4110" y="11057"/>
                  <a:pt x="4224" y="11271"/>
                  <a:pt x="5503" y="11217"/>
                </a:cubicBezTo>
                <a:cubicBezTo>
                  <a:pt x="6333" y="11182"/>
                  <a:pt x="6469" y="11208"/>
                  <a:pt x="6636" y="11440"/>
                </a:cubicBezTo>
                <a:cubicBezTo>
                  <a:pt x="6800" y="11666"/>
                  <a:pt x="6706" y="11758"/>
                  <a:pt x="5969" y="12101"/>
                </a:cubicBezTo>
                <a:cubicBezTo>
                  <a:pt x="4947" y="12576"/>
                  <a:pt x="5056" y="12765"/>
                  <a:pt x="6350" y="12765"/>
                </a:cubicBezTo>
                <a:cubicBezTo>
                  <a:pt x="7078" y="12765"/>
                  <a:pt x="7326" y="12816"/>
                  <a:pt x="7513" y="13002"/>
                </a:cubicBezTo>
                <a:cubicBezTo>
                  <a:pt x="7719" y="13206"/>
                  <a:pt x="7646" y="13295"/>
                  <a:pt x="6966" y="13665"/>
                </a:cubicBezTo>
                <a:cubicBezTo>
                  <a:pt x="5927" y="14230"/>
                  <a:pt x="6067" y="14467"/>
                  <a:pt x="7384" y="14371"/>
                </a:cubicBezTo>
                <a:cubicBezTo>
                  <a:pt x="8251" y="14308"/>
                  <a:pt x="8352" y="14326"/>
                  <a:pt x="8523" y="14569"/>
                </a:cubicBezTo>
                <a:cubicBezTo>
                  <a:pt x="8675" y="14785"/>
                  <a:pt x="8595" y="14904"/>
                  <a:pt x="8105" y="15202"/>
                </a:cubicBezTo>
                <a:cubicBezTo>
                  <a:pt x="7155" y="15779"/>
                  <a:pt x="7275" y="15946"/>
                  <a:pt x="8603" y="15900"/>
                </a:cubicBezTo>
                <a:cubicBezTo>
                  <a:pt x="9038" y="15885"/>
                  <a:pt x="9239" y="15952"/>
                  <a:pt x="9426" y="16170"/>
                </a:cubicBezTo>
                <a:cubicBezTo>
                  <a:pt x="9640" y="16419"/>
                  <a:pt x="9612" y="16495"/>
                  <a:pt x="9220" y="16717"/>
                </a:cubicBezTo>
                <a:cubicBezTo>
                  <a:pt x="8662" y="17033"/>
                  <a:pt x="8631" y="17237"/>
                  <a:pt x="9153" y="17164"/>
                </a:cubicBezTo>
                <a:cubicBezTo>
                  <a:pt x="9409" y="17129"/>
                  <a:pt x="9730" y="17229"/>
                  <a:pt x="10099" y="17462"/>
                </a:cubicBezTo>
                <a:cubicBezTo>
                  <a:pt x="10702" y="17843"/>
                  <a:pt x="10656" y="18010"/>
                  <a:pt x="9836" y="18405"/>
                </a:cubicBezTo>
                <a:cubicBezTo>
                  <a:pt x="9200" y="18711"/>
                  <a:pt x="9289" y="18805"/>
                  <a:pt x="10214" y="18805"/>
                </a:cubicBezTo>
                <a:cubicBezTo>
                  <a:pt x="10856" y="18805"/>
                  <a:pt x="11106" y="18865"/>
                  <a:pt x="11380" y="19087"/>
                </a:cubicBezTo>
                <a:cubicBezTo>
                  <a:pt x="11738" y="19378"/>
                  <a:pt x="11651" y="19650"/>
                  <a:pt x="11243" y="19516"/>
                </a:cubicBezTo>
                <a:cubicBezTo>
                  <a:pt x="11109" y="19472"/>
                  <a:pt x="11075" y="19493"/>
                  <a:pt x="11160" y="19566"/>
                </a:cubicBezTo>
                <a:cubicBezTo>
                  <a:pt x="11240" y="19635"/>
                  <a:pt x="11108" y="19797"/>
                  <a:pt x="10868" y="19925"/>
                </a:cubicBezTo>
                <a:cubicBezTo>
                  <a:pt x="10271" y="20242"/>
                  <a:pt x="10494" y="20360"/>
                  <a:pt x="11533" y="20286"/>
                </a:cubicBezTo>
                <a:cubicBezTo>
                  <a:pt x="12559" y="20213"/>
                  <a:pt x="13066" y="20448"/>
                  <a:pt x="12773" y="20858"/>
                </a:cubicBezTo>
                <a:cubicBezTo>
                  <a:pt x="12484" y="21262"/>
                  <a:pt x="12512" y="21319"/>
                  <a:pt x="13015" y="21399"/>
                </a:cubicBezTo>
                <a:cubicBezTo>
                  <a:pt x="14250" y="21596"/>
                  <a:pt x="17704" y="21166"/>
                  <a:pt x="19168" y="20635"/>
                </a:cubicBezTo>
                <a:cubicBezTo>
                  <a:pt x="19932" y="20358"/>
                  <a:pt x="19963" y="20328"/>
                  <a:pt x="19559" y="20248"/>
                </a:cubicBezTo>
                <a:cubicBezTo>
                  <a:pt x="18790" y="20097"/>
                  <a:pt x="18803" y="19927"/>
                  <a:pt x="19594" y="19751"/>
                </a:cubicBezTo>
                <a:cubicBezTo>
                  <a:pt x="21377" y="19355"/>
                  <a:pt x="21565" y="18810"/>
                  <a:pt x="20001" y="18577"/>
                </a:cubicBezTo>
                <a:cubicBezTo>
                  <a:pt x="19487" y="18501"/>
                  <a:pt x="19016" y="18395"/>
                  <a:pt x="18956" y="18343"/>
                </a:cubicBezTo>
                <a:cubicBezTo>
                  <a:pt x="18895" y="18291"/>
                  <a:pt x="19300" y="18134"/>
                  <a:pt x="19856" y="17994"/>
                </a:cubicBezTo>
                <a:cubicBezTo>
                  <a:pt x="20636" y="17797"/>
                  <a:pt x="20881" y="17673"/>
                  <a:pt x="20931" y="17447"/>
                </a:cubicBezTo>
                <a:cubicBezTo>
                  <a:pt x="20990" y="17176"/>
                  <a:pt x="20905" y="17143"/>
                  <a:pt x="19789" y="16999"/>
                </a:cubicBezTo>
                <a:cubicBezTo>
                  <a:pt x="19126" y="16913"/>
                  <a:pt x="18545" y="16783"/>
                  <a:pt x="18500" y="16711"/>
                </a:cubicBezTo>
                <a:cubicBezTo>
                  <a:pt x="18455" y="16639"/>
                  <a:pt x="18797" y="16478"/>
                  <a:pt x="19259" y="16352"/>
                </a:cubicBezTo>
                <a:cubicBezTo>
                  <a:pt x="20250" y="16084"/>
                  <a:pt x="20413" y="15972"/>
                  <a:pt x="20237" y="15677"/>
                </a:cubicBezTo>
                <a:cubicBezTo>
                  <a:pt x="20151" y="15534"/>
                  <a:pt x="19837" y="15431"/>
                  <a:pt x="19328" y="15383"/>
                </a:cubicBezTo>
                <a:cubicBezTo>
                  <a:pt x="18901" y="15342"/>
                  <a:pt x="18377" y="15260"/>
                  <a:pt x="18165" y="15202"/>
                </a:cubicBezTo>
                <a:cubicBezTo>
                  <a:pt x="17800" y="15101"/>
                  <a:pt x="17799" y="15086"/>
                  <a:pt x="18141" y="14885"/>
                </a:cubicBezTo>
                <a:cubicBezTo>
                  <a:pt x="18339" y="14769"/>
                  <a:pt x="18678" y="14642"/>
                  <a:pt x="18894" y="14606"/>
                </a:cubicBezTo>
                <a:cubicBezTo>
                  <a:pt x="19390" y="14522"/>
                  <a:pt x="19731" y="14196"/>
                  <a:pt x="19516" y="14010"/>
                </a:cubicBezTo>
                <a:cubicBezTo>
                  <a:pt x="19425" y="13933"/>
                  <a:pt x="18885" y="13806"/>
                  <a:pt x="18318" y="13729"/>
                </a:cubicBezTo>
                <a:cubicBezTo>
                  <a:pt x="17006" y="13551"/>
                  <a:pt x="16921" y="13261"/>
                  <a:pt x="18082" y="12933"/>
                </a:cubicBezTo>
                <a:cubicBezTo>
                  <a:pt x="19052" y="12660"/>
                  <a:pt x="19074" y="12329"/>
                  <a:pt x="18130" y="12180"/>
                </a:cubicBezTo>
                <a:cubicBezTo>
                  <a:pt x="16774" y="11966"/>
                  <a:pt x="16498" y="11874"/>
                  <a:pt x="16740" y="11718"/>
                </a:cubicBezTo>
                <a:cubicBezTo>
                  <a:pt x="16867" y="11637"/>
                  <a:pt x="16910" y="11540"/>
                  <a:pt x="16839" y="11502"/>
                </a:cubicBezTo>
                <a:cubicBezTo>
                  <a:pt x="16767" y="11464"/>
                  <a:pt x="17051" y="11326"/>
                  <a:pt x="17471" y="11194"/>
                </a:cubicBezTo>
                <a:cubicBezTo>
                  <a:pt x="17891" y="11063"/>
                  <a:pt x="18235" y="10916"/>
                  <a:pt x="18235" y="10868"/>
                </a:cubicBezTo>
                <a:cubicBezTo>
                  <a:pt x="18235" y="10707"/>
                  <a:pt x="17714" y="10549"/>
                  <a:pt x="16916" y="10470"/>
                </a:cubicBezTo>
                <a:cubicBezTo>
                  <a:pt x="15837" y="10362"/>
                  <a:pt x="15762" y="10235"/>
                  <a:pt x="16624" y="9965"/>
                </a:cubicBezTo>
                <a:cubicBezTo>
                  <a:pt x="17447" y="9707"/>
                  <a:pt x="17629" y="9539"/>
                  <a:pt x="17458" y="9192"/>
                </a:cubicBezTo>
                <a:cubicBezTo>
                  <a:pt x="17383" y="9039"/>
                  <a:pt x="17114" y="8928"/>
                  <a:pt x="16726" y="8886"/>
                </a:cubicBezTo>
                <a:cubicBezTo>
                  <a:pt x="15823" y="8791"/>
                  <a:pt x="15582" y="8474"/>
                  <a:pt x="16238" y="8245"/>
                </a:cubicBezTo>
                <a:cubicBezTo>
                  <a:pt x="16753" y="8066"/>
                  <a:pt x="16885" y="7810"/>
                  <a:pt x="16635" y="7463"/>
                </a:cubicBezTo>
                <a:cubicBezTo>
                  <a:pt x="16565" y="7366"/>
                  <a:pt x="16384" y="7285"/>
                  <a:pt x="16236" y="7285"/>
                </a:cubicBezTo>
                <a:cubicBezTo>
                  <a:pt x="16087" y="7285"/>
                  <a:pt x="15753" y="7193"/>
                  <a:pt x="15493" y="7081"/>
                </a:cubicBezTo>
                <a:lnTo>
                  <a:pt x="15019" y="6879"/>
                </a:lnTo>
                <a:lnTo>
                  <a:pt x="15590" y="6640"/>
                </a:lnTo>
                <a:cubicBezTo>
                  <a:pt x="16437" y="6286"/>
                  <a:pt x="16277" y="5840"/>
                  <a:pt x="15209" y="5573"/>
                </a:cubicBezTo>
                <a:lnTo>
                  <a:pt x="14395" y="5369"/>
                </a:lnTo>
                <a:lnTo>
                  <a:pt x="14947" y="5063"/>
                </a:lnTo>
                <a:cubicBezTo>
                  <a:pt x="15457" y="4780"/>
                  <a:pt x="15484" y="4717"/>
                  <a:pt x="15295" y="4259"/>
                </a:cubicBezTo>
                <a:cubicBezTo>
                  <a:pt x="14692" y="2801"/>
                  <a:pt x="14461" y="2348"/>
                  <a:pt x="14153" y="2020"/>
                </a:cubicBezTo>
                <a:cubicBezTo>
                  <a:pt x="13967" y="1822"/>
                  <a:pt x="13816" y="1572"/>
                  <a:pt x="13816" y="1465"/>
                </a:cubicBezTo>
                <a:cubicBezTo>
                  <a:pt x="13816" y="1358"/>
                  <a:pt x="13671" y="1241"/>
                  <a:pt x="13492" y="1204"/>
                </a:cubicBezTo>
                <a:cubicBezTo>
                  <a:pt x="13243" y="1153"/>
                  <a:pt x="13217" y="1087"/>
                  <a:pt x="13382" y="923"/>
                </a:cubicBezTo>
                <a:cubicBezTo>
                  <a:pt x="13546" y="760"/>
                  <a:pt x="13522" y="692"/>
                  <a:pt x="13285" y="644"/>
                </a:cubicBezTo>
                <a:cubicBezTo>
                  <a:pt x="13114" y="609"/>
                  <a:pt x="12974" y="454"/>
                  <a:pt x="12974" y="299"/>
                </a:cubicBezTo>
                <a:cubicBezTo>
                  <a:pt x="12974" y="68"/>
                  <a:pt x="12868" y="14"/>
                  <a:pt x="12395" y="3"/>
                </a:cubicBezTo>
                <a:close/>
              </a:path>
            </a:pathLst>
          </a:custGeom>
          <a:ln w="12700">
            <a:miter lim="400000"/>
          </a:ln>
        </p:spPr>
      </p:pic>
    </p:spTree>
    <p:extLst>
      <p:ext uri="{BB962C8B-B14F-4D97-AF65-F5344CB8AC3E}">
        <p14:creationId xmlns:p14="http://schemas.microsoft.com/office/powerpoint/2010/main" val="1944519310"/>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136854" tIns="136854" rIns="136854" bIns="136854" numCol="1" spcCol="38100" rtlCol="0" anchor="ctr">
        <a:spAutoFit/>
      </a:bodyPr>
      <a:lstStyle>
        <a:def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36854" tIns="136854" rIns="136854" bIns="136854" numCol="1" spcCol="38100" rtlCol="0" anchor="ctr">
        <a:spAutoFit/>
      </a:bodyPr>
      <a:lstStyle>
        <a:def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136854" tIns="136854" rIns="136854" bIns="136854" numCol="1" spcCol="38100" rtlCol="0" anchor="ctr">
        <a:spAutoFit/>
      </a:bodyPr>
      <a:lstStyle>
        <a:def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36854" tIns="136854" rIns="136854" bIns="136854" numCol="1" spcCol="38100" rtlCol="0" anchor="ctr">
        <a:spAutoFit/>
      </a:bodyPr>
      <a:lstStyle>
        <a:defPPr marL="0" marR="0" indent="0" algn="ctr" defTabSz="1573839"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192</TotalTime>
  <Words>889</Words>
  <Application>Microsoft Macintosh PowerPoint</Application>
  <PresentationFormat>Custom</PresentationFormat>
  <Paragraphs>58</Paragraphs>
  <Slides>5</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vt:i4>
      </vt:variant>
    </vt:vector>
  </HeadingPairs>
  <TitlesOfParts>
    <vt:vector size="16" baseType="lpstr">
      <vt:lpstr>Arial</vt:lpstr>
      <vt:lpstr>Calibri</vt:lpstr>
      <vt:lpstr>Helvetica</vt:lpstr>
      <vt:lpstr>Helvetica Light</vt:lpstr>
      <vt:lpstr>Helvetica Neue</vt:lpstr>
      <vt:lpstr>Helvetica Neue Light</vt:lpstr>
      <vt:lpstr>Helvetica Neue Medium</vt:lpstr>
      <vt:lpstr>Helvetica Neue Thin</vt:lpstr>
      <vt:lpstr>Tahoma</vt:lpstr>
      <vt:lpstr>Times New Roman</vt:lpstr>
      <vt:lpstr>White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9</cp:revision>
  <dcterms:modified xsi:type="dcterms:W3CDTF">2019-03-02T20:36:58Z</dcterms:modified>
</cp:coreProperties>
</file>